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7" r:id="rId2"/>
    <p:sldId id="264" r:id="rId3"/>
    <p:sldId id="289" r:id="rId4"/>
    <p:sldId id="290" r:id="rId5"/>
    <p:sldId id="291" r:id="rId6"/>
    <p:sldId id="316" r:id="rId7"/>
    <p:sldId id="295" r:id="rId8"/>
    <p:sldId id="317" r:id="rId9"/>
    <p:sldId id="294" r:id="rId10"/>
    <p:sldId id="327" r:id="rId11"/>
    <p:sldId id="320" r:id="rId12"/>
    <p:sldId id="319" r:id="rId13"/>
    <p:sldId id="321" r:id="rId14"/>
    <p:sldId id="323" r:id="rId15"/>
    <p:sldId id="325" r:id="rId16"/>
    <p:sldId id="324" r:id="rId17"/>
    <p:sldId id="329" r:id="rId18"/>
    <p:sldId id="322" r:id="rId19"/>
    <p:sldId id="330" r:id="rId20"/>
    <p:sldId id="326" r:id="rId21"/>
    <p:sldId id="331" r:id="rId22"/>
    <p:sldId id="315" r:id="rId23"/>
    <p:sldId id="280" r:id="rId2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3" d="100"/>
          <a:sy n="63" d="100"/>
        </p:scale>
        <p:origin x="80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ëlle  Huisman" userId="55be1199-5f3d-4c54-9c78-5059b7043508" providerId="ADAL" clId="{AD660F84-CDA7-46B2-B4DE-92947F52F4E6}"/>
    <pc:docChg chg="custSel modSld">
      <pc:chgData name="Mariëlle  Huisman" userId="55be1199-5f3d-4c54-9c78-5059b7043508" providerId="ADAL" clId="{AD660F84-CDA7-46B2-B4DE-92947F52F4E6}" dt="2019-11-04T12:50:26.090" v="69" actId="27636"/>
      <pc:docMkLst>
        <pc:docMk/>
      </pc:docMkLst>
      <pc:sldChg chg="modSp">
        <pc:chgData name="Mariëlle  Huisman" userId="55be1199-5f3d-4c54-9c78-5059b7043508" providerId="ADAL" clId="{AD660F84-CDA7-46B2-B4DE-92947F52F4E6}" dt="2019-11-04T12:50:26.090" v="69" actId="27636"/>
        <pc:sldMkLst>
          <pc:docMk/>
          <pc:sldMk cId="664229352" sldId="257"/>
        </pc:sldMkLst>
        <pc:spChg chg="mod">
          <ac:chgData name="Mariëlle  Huisman" userId="55be1199-5f3d-4c54-9c78-5059b7043508" providerId="ADAL" clId="{AD660F84-CDA7-46B2-B4DE-92947F52F4E6}" dt="2019-11-04T12:50:12.308" v="22" actId="20577"/>
          <ac:spMkLst>
            <pc:docMk/>
            <pc:sldMk cId="664229352" sldId="257"/>
            <ac:spMk id="2" creationId="{9EEDE6A9-4710-4474-9997-4DC7C0F9FDF0}"/>
          </ac:spMkLst>
        </pc:spChg>
        <pc:spChg chg="mod">
          <ac:chgData name="Mariëlle  Huisman" userId="55be1199-5f3d-4c54-9c78-5059b7043508" providerId="ADAL" clId="{AD660F84-CDA7-46B2-B4DE-92947F52F4E6}" dt="2019-11-04T12:50:26.090" v="69" actId="27636"/>
          <ac:spMkLst>
            <pc:docMk/>
            <pc:sldMk cId="664229352" sldId="257"/>
            <ac:spMk id="3" creationId="{EDF6C638-BD9C-4543-AC3C-C25DAA4ACE3C}"/>
          </ac:spMkLst>
        </pc:spChg>
      </pc:sldChg>
    </pc:docChg>
  </pc:docChgLst>
  <pc:docChgLst>
    <pc:chgData name="Mariëlle  Huisman" userId="55be1199-5f3d-4c54-9c78-5059b7043508" providerId="ADAL" clId="{7E5A8EB3-7465-48FC-9F58-22F99D4FEBF8}"/>
  </pc:docChgLst>
  <pc:docChgLst>
    <pc:chgData name="Mariëlle  Huisman" userId="55be1199-5f3d-4c54-9c78-5059b7043508" providerId="ADAL" clId="{31A1B668-E148-4392-AB64-9891727B7857}"/>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1DF061-C2F9-434C-A612-69778FA0B5A9}" type="datetimeFigureOut">
              <a:rPr lang="nl-NL" smtClean="0"/>
              <a:t>4-11-2019</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344486-7861-41A9-AF33-E45F5CA0809C}" type="slidenum">
              <a:rPr lang="nl-NL" smtClean="0"/>
              <a:t>‹nr.›</a:t>
            </a:fld>
            <a:endParaRPr lang="nl-NL"/>
          </a:p>
        </p:txBody>
      </p:sp>
    </p:spTree>
    <p:extLst>
      <p:ext uri="{BB962C8B-B14F-4D97-AF65-F5344CB8AC3E}">
        <p14:creationId xmlns:p14="http://schemas.microsoft.com/office/powerpoint/2010/main" val="1600779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Goed voor de algehele taalontwikkeling</a:t>
            </a:r>
          </a:p>
          <a:p>
            <a:r>
              <a:rPr lang="nl-NL" dirty="0"/>
              <a:t>Wakkert fantasie aan</a:t>
            </a:r>
          </a:p>
          <a:p>
            <a:r>
              <a:rPr lang="nl-NL" dirty="0"/>
              <a:t>Vergroten woordenschat</a:t>
            </a:r>
          </a:p>
          <a:p>
            <a:r>
              <a:rPr lang="nl-NL" dirty="0"/>
              <a:t>Goed voor de sociale ontwikkeling door inzicht in verschillende personages</a:t>
            </a:r>
          </a:p>
          <a:p>
            <a:r>
              <a:rPr lang="nl-NL" dirty="0"/>
              <a:t>Het verrijkt je wereld/leven</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3</a:t>
            </a:fld>
            <a:endParaRPr lang="nl-NL"/>
          </a:p>
        </p:txBody>
      </p:sp>
    </p:spTree>
    <p:extLst>
      <p:ext uri="{BB962C8B-B14F-4D97-AF65-F5344CB8AC3E}">
        <p14:creationId xmlns:p14="http://schemas.microsoft.com/office/powerpoint/2010/main" val="28134000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Zin vaak van anderen afhankelijk</a:t>
            </a:r>
          </a:p>
          <a:p>
            <a:r>
              <a:rPr lang="nl-NL" dirty="0"/>
              <a:t>Ervaren meer wantrouwen naar anderen en instanties</a:t>
            </a:r>
          </a:p>
          <a:p>
            <a:r>
              <a:rPr lang="nl-NL" dirty="0"/>
              <a:t>Minder sociale contacten</a:t>
            </a:r>
          </a:p>
          <a:p>
            <a:r>
              <a:rPr lang="nl-NL" dirty="0"/>
              <a:t>Minder kans op de arbeidsmarkt</a:t>
            </a:r>
          </a:p>
          <a:p>
            <a:r>
              <a:rPr lang="nl-NL" dirty="0"/>
              <a:t>Problemen op het werk</a:t>
            </a:r>
          </a:p>
          <a:p>
            <a:r>
              <a:rPr lang="nl-NL" dirty="0"/>
              <a:t>Uit onderzoek blijkt dat laaggeletterden minder vaak vrijwilligerswerk doen</a:t>
            </a:r>
          </a:p>
          <a:p>
            <a:r>
              <a:rPr lang="nl-NL" dirty="0"/>
              <a:t>Communicatieproblemen met </a:t>
            </a:r>
            <a:r>
              <a:rPr lang="nl-NL" dirty="0" err="1"/>
              <a:t>wanbetalen</a:t>
            </a:r>
            <a:r>
              <a:rPr lang="nl-NL" dirty="0"/>
              <a:t> of schulden tot gevolg</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12</a:t>
            </a:fld>
            <a:endParaRPr lang="nl-NL"/>
          </a:p>
        </p:txBody>
      </p:sp>
    </p:spTree>
    <p:extLst>
      <p:ext uri="{BB962C8B-B14F-4D97-AF65-F5344CB8AC3E}">
        <p14:creationId xmlns:p14="http://schemas.microsoft.com/office/powerpoint/2010/main" val="3393029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Zin vaak van anderen afhankelijk</a:t>
            </a:r>
          </a:p>
          <a:p>
            <a:r>
              <a:rPr lang="nl-NL" dirty="0"/>
              <a:t>Ervaren meer wantrouwen naar anderen en instanties</a:t>
            </a:r>
          </a:p>
          <a:p>
            <a:r>
              <a:rPr lang="nl-NL" dirty="0"/>
              <a:t>Minder sociale contacten</a:t>
            </a:r>
          </a:p>
          <a:p>
            <a:r>
              <a:rPr lang="nl-NL" dirty="0"/>
              <a:t>Minder kans op de arbeidsmarkt</a:t>
            </a:r>
          </a:p>
          <a:p>
            <a:r>
              <a:rPr lang="nl-NL" dirty="0"/>
              <a:t>Problemen op het werk</a:t>
            </a:r>
          </a:p>
          <a:p>
            <a:r>
              <a:rPr lang="nl-NL" dirty="0"/>
              <a:t>Uit onderzoek blijkt dat laaggeletterden minder vaak vrijwilligerswerk doen</a:t>
            </a:r>
          </a:p>
          <a:p>
            <a:r>
              <a:rPr lang="nl-NL" dirty="0"/>
              <a:t>Communicatieproblemen met </a:t>
            </a:r>
            <a:r>
              <a:rPr lang="nl-NL" dirty="0" err="1"/>
              <a:t>wanbetalen</a:t>
            </a:r>
            <a:r>
              <a:rPr lang="nl-NL" dirty="0"/>
              <a:t> of schulden tot gevolg</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13</a:t>
            </a:fld>
            <a:endParaRPr lang="nl-NL"/>
          </a:p>
        </p:txBody>
      </p:sp>
    </p:spTree>
    <p:extLst>
      <p:ext uri="{BB962C8B-B14F-4D97-AF65-F5344CB8AC3E}">
        <p14:creationId xmlns:p14="http://schemas.microsoft.com/office/powerpoint/2010/main" val="3974908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Zin vaak van anderen afhankelijk</a:t>
            </a:r>
          </a:p>
          <a:p>
            <a:r>
              <a:rPr lang="nl-NL" dirty="0"/>
              <a:t>Ervaren meer wantrouwen naar anderen en instanties</a:t>
            </a:r>
          </a:p>
          <a:p>
            <a:r>
              <a:rPr lang="nl-NL" dirty="0"/>
              <a:t>Minder sociale contacten</a:t>
            </a:r>
          </a:p>
          <a:p>
            <a:r>
              <a:rPr lang="nl-NL" dirty="0"/>
              <a:t>Minder kans op de arbeidsmarkt</a:t>
            </a:r>
          </a:p>
          <a:p>
            <a:r>
              <a:rPr lang="nl-NL" dirty="0"/>
              <a:t>Problemen op het werk</a:t>
            </a:r>
          </a:p>
          <a:p>
            <a:r>
              <a:rPr lang="nl-NL" dirty="0"/>
              <a:t>Uit onderzoek blijkt dat laaggeletterden minder vaak vrijwilligerswerk doen</a:t>
            </a:r>
          </a:p>
          <a:p>
            <a:r>
              <a:rPr lang="nl-NL" dirty="0"/>
              <a:t>Communicatieproblemen met </a:t>
            </a:r>
            <a:r>
              <a:rPr lang="nl-NL" dirty="0" err="1"/>
              <a:t>wanbetalen</a:t>
            </a:r>
            <a:r>
              <a:rPr lang="nl-NL" dirty="0"/>
              <a:t> of schulden tot gevolg</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14</a:t>
            </a:fld>
            <a:endParaRPr lang="nl-NL"/>
          </a:p>
        </p:txBody>
      </p:sp>
    </p:spTree>
    <p:extLst>
      <p:ext uri="{BB962C8B-B14F-4D97-AF65-F5344CB8AC3E}">
        <p14:creationId xmlns:p14="http://schemas.microsoft.com/office/powerpoint/2010/main" val="3949108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Zin vaak van anderen afhankelijk</a:t>
            </a:r>
          </a:p>
          <a:p>
            <a:r>
              <a:rPr lang="nl-NL" dirty="0"/>
              <a:t>Ervaren meer wantrouwen naar anderen en instanties</a:t>
            </a:r>
          </a:p>
          <a:p>
            <a:r>
              <a:rPr lang="nl-NL" dirty="0"/>
              <a:t>Minder sociale contacten</a:t>
            </a:r>
          </a:p>
          <a:p>
            <a:r>
              <a:rPr lang="nl-NL" dirty="0"/>
              <a:t>Minder kans op de arbeidsmarkt</a:t>
            </a:r>
          </a:p>
          <a:p>
            <a:r>
              <a:rPr lang="nl-NL" dirty="0"/>
              <a:t>Problemen op het werk</a:t>
            </a:r>
          </a:p>
          <a:p>
            <a:r>
              <a:rPr lang="nl-NL" dirty="0"/>
              <a:t>Uit onderzoek blijkt dat laaggeletterden minder vaak vrijwilligerswerk doen</a:t>
            </a:r>
          </a:p>
          <a:p>
            <a:r>
              <a:rPr lang="nl-NL" dirty="0"/>
              <a:t>Communicatieproblemen met </a:t>
            </a:r>
            <a:r>
              <a:rPr lang="nl-NL" dirty="0" err="1"/>
              <a:t>wanbetalen</a:t>
            </a:r>
            <a:r>
              <a:rPr lang="nl-NL" dirty="0"/>
              <a:t> of schulden tot gevolg</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15</a:t>
            </a:fld>
            <a:endParaRPr lang="nl-NL"/>
          </a:p>
        </p:txBody>
      </p:sp>
    </p:spTree>
    <p:extLst>
      <p:ext uri="{BB962C8B-B14F-4D97-AF65-F5344CB8AC3E}">
        <p14:creationId xmlns:p14="http://schemas.microsoft.com/office/powerpoint/2010/main" val="32257131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Zin vaak van anderen afhankelijk</a:t>
            </a:r>
          </a:p>
          <a:p>
            <a:r>
              <a:rPr lang="nl-NL" dirty="0"/>
              <a:t>Ervaren meer wantrouwen naar anderen en instanties</a:t>
            </a:r>
          </a:p>
          <a:p>
            <a:r>
              <a:rPr lang="nl-NL" dirty="0"/>
              <a:t>Minder sociale contacten</a:t>
            </a:r>
          </a:p>
          <a:p>
            <a:r>
              <a:rPr lang="nl-NL" dirty="0"/>
              <a:t>Minder kans op de arbeidsmarkt</a:t>
            </a:r>
          </a:p>
          <a:p>
            <a:r>
              <a:rPr lang="nl-NL" dirty="0"/>
              <a:t>Problemen op het werk</a:t>
            </a:r>
          </a:p>
          <a:p>
            <a:r>
              <a:rPr lang="nl-NL" dirty="0"/>
              <a:t>Uit onderzoek blijkt dat laaggeletterden minder vaak vrijwilligerswerk doen</a:t>
            </a:r>
          </a:p>
          <a:p>
            <a:r>
              <a:rPr lang="nl-NL" dirty="0"/>
              <a:t>Communicatieproblemen met </a:t>
            </a:r>
            <a:r>
              <a:rPr lang="nl-NL" dirty="0" err="1"/>
              <a:t>wanbetalen</a:t>
            </a:r>
            <a:r>
              <a:rPr lang="nl-NL" dirty="0"/>
              <a:t> of schulden tot gevolg</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16</a:t>
            </a:fld>
            <a:endParaRPr lang="nl-NL"/>
          </a:p>
        </p:txBody>
      </p:sp>
    </p:spTree>
    <p:extLst>
      <p:ext uri="{BB962C8B-B14F-4D97-AF65-F5344CB8AC3E}">
        <p14:creationId xmlns:p14="http://schemas.microsoft.com/office/powerpoint/2010/main" val="16544763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Zin vaak van anderen afhankelijk</a:t>
            </a:r>
          </a:p>
          <a:p>
            <a:r>
              <a:rPr lang="nl-NL" dirty="0"/>
              <a:t>Ervaren meer wantrouwen naar anderen en instanties</a:t>
            </a:r>
          </a:p>
          <a:p>
            <a:r>
              <a:rPr lang="nl-NL" dirty="0"/>
              <a:t>Minder sociale contacten</a:t>
            </a:r>
          </a:p>
          <a:p>
            <a:r>
              <a:rPr lang="nl-NL" dirty="0"/>
              <a:t>Minder kans op de arbeidsmarkt</a:t>
            </a:r>
          </a:p>
          <a:p>
            <a:r>
              <a:rPr lang="nl-NL" dirty="0"/>
              <a:t>Problemen op het werk</a:t>
            </a:r>
          </a:p>
          <a:p>
            <a:r>
              <a:rPr lang="nl-NL" dirty="0"/>
              <a:t>Uit onderzoek blijkt dat laaggeletterden minder vaak vrijwilligerswerk doen</a:t>
            </a:r>
          </a:p>
          <a:p>
            <a:r>
              <a:rPr lang="nl-NL" dirty="0"/>
              <a:t>Communicatieproblemen met </a:t>
            </a:r>
            <a:r>
              <a:rPr lang="nl-NL" dirty="0" err="1"/>
              <a:t>wanbetalen</a:t>
            </a:r>
            <a:r>
              <a:rPr lang="nl-NL" dirty="0"/>
              <a:t> of schulden tot gevolg</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17</a:t>
            </a:fld>
            <a:endParaRPr lang="nl-NL"/>
          </a:p>
        </p:txBody>
      </p:sp>
    </p:spTree>
    <p:extLst>
      <p:ext uri="{BB962C8B-B14F-4D97-AF65-F5344CB8AC3E}">
        <p14:creationId xmlns:p14="http://schemas.microsoft.com/office/powerpoint/2010/main" val="5493460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Zin vaak van anderen afhankelijk</a:t>
            </a:r>
          </a:p>
          <a:p>
            <a:r>
              <a:rPr lang="nl-NL" dirty="0"/>
              <a:t>Ervaren meer wantrouwen naar anderen en instanties</a:t>
            </a:r>
          </a:p>
          <a:p>
            <a:r>
              <a:rPr lang="nl-NL" dirty="0"/>
              <a:t>Minder sociale contacten</a:t>
            </a:r>
          </a:p>
          <a:p>
            <a:r>
              <a:rPr lang="nl-NL" dirty="0"/>
              <a:t>Minder kans op de arbeidsmarkt</a:t>
            </a:r>
          </a:p>
          <a:p>
            <a:r>
              <a:rPr lang="nl-NL" dirty="0"/>
              <a:t>Problemen op het werk</a:t>
            </a:r>
          </a:p>
          <a:p>
            <a:r>
              <a:rPr lang="nl-NL" dirty="0"/>
              <a:t>Uit onderzoek blijkt dat laaggeletterden minder vaak vrijwilligerswerk doen</a:t>
            </a:r>
          </a:p>
          <a:p>
            <a:r>
              <a:rPr lang="nl-NL" dirty="0"/>
              <a:t>Communicatieproblemen met </a:t>
            </a:r>
            <a:r>
              <a:rPr lang="nl-NL" dirty="0" err="1"/>
              <a:t>wanbetalen</a:t>
            </a:r>
            <a:r>
              <a:rPr lang="nl-NL" dirty="0"/>
              <a:t> of schulden tot gevolg</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18</a:t>
            </a:fld>
            <a:endParaRPr lang="nl-NL"/>
          </a:p>
        </p:txBody>
      </p:sp>
    </p:spTree>
    <p:extLst>
      <p:ext uri="{BB962C8B-B14F-4D97-AF65-F5344CB8AC3E}">
        <p14:creationId xmlns:p14="http://schemas.microsoft.com/office/powerpoint/2010/main" val="6671545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Zin vaak van anderen afhankelijk</a:t>
            </a:r>
          </a:p>
          <a:p>
            <a:r>
              <a:rPr lang="nl-NL" dirty="0"/>
              <a:t>Ervaren meer wantrouwen naar anderen en instanties</a:t>
            </a:r>
          </a:p>
          <a:p>
            <a:r>
              <a:rPr lang="nl-NL" dirty="0"/>
              <a:t>Minder sociale contacten</a:t>
            </a:r>
          </a:p>
          <a:p>
            <a:r>
              <a:rPr lang="nl-NL" dirty="0"/>
              <a:t>Minder kans op de arbeidsmarkt</a:t>
            </a:r>
          </a:p>
          <a:p>
            <a:r>
              <a:rPr lang="nl-NL" dirty="0"/>
              <a:t>Problemen op het werk</a:t>
            </a:r>
          </a:p>
          <a:p>
            <a:r>
              <a:rPr lang="nl-NL" dirty="0"/>
              <a:t>Uit onderzoek blijkt dat laaggeletterden minder vaak vrijwilligerswerk doen</a:t>
            </a:r>
          </a:p>
          <a:p>
            <a:r>
              <a:rPr lang="nl-NL" dirty="0"/>
              <a:t>Communicatieproblemen met </a:t>
            </a:r>
            <a:r>
              <a:rPr lang="nl-NL" dirty="0" err="1"/>
              <a:t>wanbetalen</a:t>
            </a:r>
            <a:r>
              <a:rPr lang="nl-NL" dirty="0"/>
              <a:t> of schulden tot gevolg</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19</a:t>
            </a:fld>
            <a:endParaRPr lang="nl-NL"/>
          </a:p>
        </p:txBody>
      </p:sp>
    </p:spTree>
    <p:extLst>
      <p:ext uri="{BB962C8B-B14F-4D97-AF65-F5344CB8AC3E}">
        <p14:creationId xmlns:p14="http://schemas.microsoft.com/office/powerpoint/2010/main" val="15074665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Zin vaak van anderen afhankelijk</a:t>
            </a:r>
          </a:p>
          <a:p>
            <a:r>
              <a:rPr lang="nl-NL" dirty="0"/>
              <a:t>Ervaren meer wantrouwen naar anderen en instanties</a:t>
            </a:r>
          </a:p>
          <a:p>
            <a:r>
              <a:rPr lang="nl-NL" dirty="0"/>
              <a:t>Minder sociale contacten</a:t>
            </a:r>
          </a:p>
          <a:p>
            <a:r>
              <a:rPr lang="nl-NL" dirty="0"/>
              <a:t>Minder kans op de arbeidsmarkt</a:t>
            </a:r>
          </a:p>
          <a:p>
            <a:r>
              <a:rPr lang="nl-NL" dirty="0"/>
              <a:t>Problemen op het werk</a:t>
            </a:r>
          </a:p>
          <a:p>
            <a:r>
              <a:rPr lang="nl-NL" dirty="0"/>
              <a:t>Uit onderzoek blijkt dat laaggeletterden minder vaak vrijwilligerswerk doen</a:t>
            </a:r>
          </a:p>
          <a:p>
            <a:r>
              <a:rPr lang="nl-NL" dirty="0"/>
              <a:t>Communicatieproblemen met </a:t>
            </a:r>
            <a:r>
              <a:rPr lang="nl-NL" dirty="0" err="1"/>
              <a:t>wanbetalen</a:t>
            </a:r>
            <a:r>
              <a:rPr lang="nl-NL" dirty="0"/>
              <a:t> of schulden tot gevolg</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20</a:t>
            </a:fld>
            <a:endParaRPr lang="nl-NL"/>
          </a:p>
        </p:txBody>
      </p:sp>
    </p:spTree>
    <p:extLst>
      <p:ext uri="{BB962C8B-B14F-4D97-AF65-F5344CB8AC3E}">
        <p14:creationId xmlns:p14="http://schemas.microsoft.com/office/powerpoint/2010/main" val="30963461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Zin vaak van anderen afhankelijk</a:t>
            </a:r>
          </a:p>
          <a:p>
            <a:r>
              <a:rPr lang="nl-NL" dirty="0"/>
              <a:t>Ervaren meer wantrouwen naar anderen en instanties</a:t>
            </a:r>
          </a:p>
          <a:p>
            <a:r>
              <a:rPr lang="nl-NL" dirty="0"/>
              <a:t>Minder sociale contacten</a:t>
            </a:r>
          </a:p>
          <a:p>
            <a:r>
              <a:rPr lang="nl-NL" dirty="0"/>
              <a:t>Minder kans op de arbeidsmarkt</a:t>
            </a:r>
          </a:p>
          <a:p>
            <a:r>
              <a:rPr lang="nl-NL" dirty="0"/>
              <a:t>Problemen op het werk</a:t>
            </a:r>
          </a:p>
          <a:p>
            <a:r>
              <a:rPr lang="nl-NL" dirty="0"/>
              <a:t>Uit onderzoek blijkt dat laaggeletterden minder vaak vrijwilligerswerk doen</a:t>
            </a:r>
          </a:p>
          <a:p>
            <a:r>
              <a:rPr lang="nl-NL" dirty="0"/>
              <a:t>Communicatieproblemen met </a:t>
            </a:r>
            <a:r>
              <a:rPr lang="nl-NL" dirty="0" err="1"/>
              <a:t>wanbetalen</a:t>
            </a:r>
            <a:r>
              <a:rPr lang="nl-NL" dirty="0"/>
              <a:t> of schulden tot gevolg</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21</a:t>
            </a:fld>
            <a:endParaRPr lang="nl-NL"/>
          </a:p>
        </p:txBody>
      </p:sp>
    </p:spTree>
    <p:extLst>
      <p:ext uri="{BB962C8B-B14F-4D97-AF65-F5344CB8AC3E}">
        <p14:creationId xmlns:p14="http://schemas.microsoft.com/office/powerpoint/2010/main" val="349623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4</a:t>
            </a:fld>
            <a:endParaRPr lang="nl-NL"/>
          </a:p>
        </p:txBody>
      </p:sp>
    </p:spTree>
    <p:extLst>
      <p:ext uri="{BB962C8B-B14F-4D97-AF65-F5344CB8AC3E}">
        <p14:creationId xmlns:p14="http://schemas.microsoft.com/office/powerpoint/2010/main" val="30633561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22</a:t>
            </a:fld>
            <a:endParaRPr lang="nl-NL"/>
          </a:p>
        </p:txBody>
      </p:sp>
    </p:spTree>
    <p:extLst>
      <p:ext uri="{BB962C8B-B14F-4D97-AF65-F5344CB8AC3E}">
        <p14:creationId xmlns:p14="http://schemas.microsoft.com/office/powerpoint/2010/main" val="17584536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Ondersteuning beiden bij financiën</a:t>
            </a:r>
          </a:p>
          <a:p>
            <a:r>
              <a:rPr lang="nl-NL" dirty="0"/>
              <a:t>Wijzen op vormen van bijzondere bijstand en toeslagen</a:t>
            </a:r>
          </a:p>
          <a:p>
            <a:r>
              <a:rPr lang="nl-NL" dirty="0"/>
              <a:t>Aanmelden bij Voedsel- en kledingbank</a:t>
            </a:r>
          </a:p>
          <a:p>
            <a:r>
              <a:rPr lang="nl-NL" dirty="0"/>
              <a:t>Wijzen op voorzieningen zoals stichting Leergeld, Stichting Urgente Noden Noord Nederland, Schuldhulpverlening</a:t>
            </a:r>
          </a:p>
          <a:p>
            <a:r>
              <a:rPr lang="nl-NL" dirty="0"/>
              <a:t>Wijzen op laagdrempelige voorzieningen vanuit de gemeente</a:t>
            </a:r>
          </a:p>
          <a:p>
            <a:r>
              <a:rPr lang="nl-NL" dirty="0"/>
              <a:t>Vergroten van zelfredzaamheid</a:t>
            </a:r>
          </a:p>
          <a:p>
            <a:r>
              <a:rPr lang="nl-NL" dirty="0"/>
              <a:t>Empowerment </a:t>
            </a:r>
          </a:p>
          <a:p>
            <a:r>
              <a:rPr lang="nl-NL" dirty="0"/>
              <a:t>Regie vergroten</a:t>
            </a:r>
          </a:p>
          <a:p>
            <a:r>
              <a:rPr lang="nl-NL" dirty="0"/>
              <a:t>Chronische stress verminderen die armoede veroorzaakt door meer kennis vergroten.</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23</a:t>
            </a:fld>
            <a:endParaRPr lang="nl-NL"/>
          </a:p>
        </p:txBody>
      </p:sp>
    </p:spTree>
    <p:extLst>
      <p:ext uri="{BB962C8B-B14F-4D97-AF65-F5344CB8AC3E}">
        <p14:creationId xmlns:p14="http://schemas.microsoft.com/office/powerpoint/2010/main" val="1404337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5</a:t>
            </a:fld>
            <a:endParaRPr lang="nl-NL"/>
          </a:p>
        </p:txBody>
      </p:sp>
    </p:spTree>
    <p:extLst>
      <p:ext uri="{BB962C8B-B14F-4D97-AF65-F5344CB8AC3E}">
        <p14:creationId xmlns:p14="http://schemas.microsoft.com/office/powerpoint/2010/main" val="1847275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6</a:t>
            </a:fld>
            <a:endParaRPr lang="nl-NL"/>
          </a:p>
        </p:txBody>
      </p:sp>
    </p:spTree>
    <p:extLst>
      <p:ext uri="{BB962C8B-B14F-4D97-AF65-F5344CB8AC3E}">
        <p14:creationId xmlns:p14="http://schemas.microsoft.com/office/powerpoint/2010/main" val="13837295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7</a:t>
            </a:fld>
            <a:endParaRPr lang="nl-NL"/>
          </a:p>
        </p:txBody>
      </p:sp>
    </p:spTree>
    <p:extLst>
      <p:ext uri="{BB962C8B-B14F-4D97-AF65-F5344CB8AC3E}">
        <p14:creationId xmlns:p14="http://schemas.microsoft.com/office/powerpoint/2010/main" val="734287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8</a:t>
            </a:fld>
            <a:endParaRPr lang="nl-NL"/>
          </a:p>
        </p:txBody>
      </p:sp>
    </p:spTree>
    <p:extLst>
      <p:ext uri="{BB962C8B-B14F-4D97-AF65-F5344CB8AC3E}">
        <p14:creationId xmlns:p14="http://schemas.microsoft.com/office/powerpoint/2010/main" val="1632980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Zin vaak van anderen afhankelijk</a:t>
            </a:r>
          </a:p>
          <a:p>
            <a:r>
              <a:rPr lang="nl-NL" dirty="0"/>
              <a:t>Ervaren meer wantrouwen naar anderen en instanties</a:t>
            </a:r>
          </a:p>
          <a:p>
            <a:r>
              <a:rPr lang="nl-NL" dirty="0"/>
              <a:t>Minder sociale contacten</a:t>
            </a:r>
          </a:p>
          <a:p>
            <a:r>
              <a:rPr lang="nl-NL" dirty="0"/>
              <a:t>Minder kans op de arbeidsmarkt</a:t>
            </a:r>
          </a:p>
          <a:p>
            <a:r>
              <a:rPr lang="nl-NL" dirty="0"/>
              <a:t>Problemen op het werk</a:t>
            </a:r>
          </a:p>
          <a:p>
            <a:r>
              <a:rPr lang="nl-NL" dirty="0"/>
              <a:t>Uit onderzoek blijkt dat laaggeletterden minder vaak vrijwilligerswerk doen</a:t>
            </a:r>
          </a:p>
          <a:p>
            <a:r>
              <a:rPr lang="nl-NL" dirty="0"/>
              <a:t>Communicatieproblemen met </a:t>
            </a:r>
            <a:r>
              <a:rPr lang="nl-NL" dirty="0" err="1"/>
              <a:t>wanbetalen</a:t>
            </a:r>
            <a:r>
              <a:rPr lang="nl-NL" dirty="0"/>
              <a:t> of schulden tot gevolg</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9</a:t>
            </a:fld>
            <a:endParaRPr lang="nl-NL"/>
          </a:p>
        </p:txBody>
      </p:sp>
    </p:spTree>
    <p:extLst>
      <p:ext uri="{BB962C8B-B14F-4D97-AF65-F5344CB8AC3E}">
        <p14:creationId xmlns:p14="http://schemas.microsoft.com/office/powerpoint/2010/main" val="4151729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Zin vaak van anderen afhankelijk</a:t>
            </a:r>
          </a:p>
          <a:p>
            <a:r>
              <a:rPr lang="nl-NL" dirty="0"/>
              <a:t>Ervaren meer wantrouwen naar anderen en instanties</a:t>
            </a:r>
          </a:p>
          <a:p>
            <a:r>
              <a:rPr lang="nl-NL" dirty="0"/>
              <a:t>Minder sociale contacten</a:t>
            </a:r>
          </a:p>
          <a:p>
            <a:r>
              <a:rPr lang="nl-NL" dirty="0"/>
              <a:t>Minder kans op de arbeidsmarkt</a:t>
            </a:r>
          </a:p>
          <a:p>
            <a:r>
              <a:rPr lang="nl-NL" dirty="0"/>
              <a:t>Problemen op het werk</a:t>
            </a:r>
          </a:p>
          <a:p>
            <a:r>
              <a:rPr lang="nl-NL" dirty="0"/>
              <a:t>Uit onderzoek blijkt dat laaggeletterden minder vaak vrijwilligerswerk doen</a:t>
            </a:r>
          </a:p>
          <a:p>
            <a:r>
              <a:rPr lang="nl-NL" dirty="0"/>
              <a:t>Communicatieproblemen met </a:t>
            </a:r>
            <a:r>
              <a:rPr lang="nl-NL" dirty="0" err="1"/>
              <a:t>wanbetalen</a:t>
            </a:r>
            <a:r>
              <a:rPr lang="nl-NL" dirty="0"/>
              <a:t> of schulden tot gevolg</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10</a:t>
            </a:fld>
            <a:endParaRPr lang="nl-NL"/>
          </a:p>
        </p:txBody>
      </p:sp>
    </p:spTree>
    <p:extLst>
      <p:ext uri="{BB962C8B-B14F-4D97-AF65-F5344CB8AC3E}">
        <p14:creationId xmlns:p14="http://schemas.microsoft.com/office/powerpoint/2010/main" val="201269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Zin vaak van anderen afhankelijk</a:t>
            </a:r>
          </a:p>
          <a:p>
            <a:r>
              <a:rPr lang="nl-NL" dirty="0"/>
              <a:t>Ervaren meer wantrouwen naar anderen en instanties</a:t>
            </a:r>
          </a:p>
          <a:p>
            <a:r>
              <a:rPr lang="nl-NL" dirty="0"/>
              <a:t>Minder sociale contacten</a:t>
            </a:r>
          </a:p>
          <a:p>
            <a:r>
              <a:rPr lang="nl-NL" dirty="0"/>
              <a:t>Minder kans op de arbeidsmarkt</a:t>
            </a:r>
          </a:p>
          <a:p>
            <a:r>
              <a:rPr lang="nl-NL" dirty="0"/>
              <a:t>Problemen op het werk</a:t>
            </a:r>
          </a:p>
          <a:p>
            <a:r>
              <a:rPr lang="nl-NL" dirty="0"/>
              <a:t>Uit onderzoek blijkt dat laaggeletterden minder vaak vrijwilligerswerk doen</a:t>
            </a:r>
          </a:p>
          <a:p>
            <a:r>
              <a:rPr lang="nl-NL" dirty="0"/>
              <a:t>Communicatieproblemen met </a:t>
            </a:r>
            <a:r>
              <a:rPr lang="nl-NL" dirty="0" err="1"/>
              <a:t>wanbetalen</a:t>
            </a:r>
            <a:r>
              <a:rPr lang="nl-NL" dirty="0"/>
              <a:t> of schulden tot gevolg</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11</a:t>
            </a:fld>
            <a:endParaRPr lang="nl-NL"/>
          </a:p>
        </p:txBody>
      </p:sp>
    </p:spTree>
    <p:extLst>
      <p:ext uri="{BB962C8B-B14F-4D97-AF65-F5344CB8AC3E}">
        <p14:creationId xmlns:p14="http://schemas.microsoft.com/office/powerpoint/2010/main" val="3029117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a:t>Klik om stijl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extLst>
      <p:ext uri="{BB962C8B-B14F-4D97-AF65-F5344CB8AC3E}">
        <p14:creationId xmlns:p14="http://schemas.microsoft.com/office/powerpoint/2010/main" val="1543014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extLst>
      <p:ext uri="{BB962C8B-B14F-4D97-AF65-F5344CB8AC3E}">
        <p14:creationId xmlns:p14="http://schemas.microsoft.com/office/powerpoint/2010/main" val="1788989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extLst>
      <p:ext uri="{BB962C8B-B14F-4D97-AF65-F5344CB8AC3E}">
        <p14:creationId xmlns:p14="http://schemas.microsoft.com/office/powerpoint/2010/main" val="2781900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extLst>
      <p:ext uri="{BB962C8B-B14F-4D97-AF65-F5344CB8AC3E}">
        <p14:creationId xmlns:p14="http://schemas.microsoft.com/office/powerpoint/2010/main" val="3669338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a:t>Klik om stijl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7" name="Date Placeholder 6"/>
          <p:cNvSpPr>
            <a:spLocks noGrp="1"/>
          </p:cNvSpPr>
          <p:nvPr>
            <p:ph type="dt" sz="half" idx="10"/>
          </p:nvPr>
        </p:nvSpPr>
        <p:spPr/>
        <p:txBody>
          <a:bodyPr/>
          <a:lstStyle/>
          <a:p>
            <a:fld id="{1160EA64-D806-43AC-9DF2-F8C432F32B4C}" type="datetimeFigureOut">
              <a:rPr lang="en-US" dirty="0"/>
              <a:t>11/4/2019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extLst>
      <p:ext uri="{BB962C8B-B14F-4D97-AF65-F5344CB8AC3E}">
        <p14:creationId xmlns:p14="http://schemas.microsoft.com/office/powerpoint/2010/main" val="3661827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11/4/2019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extLst>
      <p:ext uri="{BB962C8B-B14F-4D97-AF65-F5344CB8AC3E}">
        <p14:creationId xmlns:p14="http://schemas.microsoft.com/office/powerpoint/2010/main" val="4253659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583436" y="3143250"/>
            <a:ext cx="4270248" cy="259677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7" name="Date Placeholder 6"/>
          <p:cNvSpPr>
            <a:spLocks noGrp="1"/>
          </p:cNvSpPr>
          <p:nvPr>
            <p:ph type="dt" sz="half" idx="10"/>
          </p:nvPr>
        </p:nvSpPr>
        <p:spPr/>
        <p:txBody>
          <a:bodyPr/>
          <a:lstStyle/>
          <a:p>
            <a:fld id="{4F7D4976-E339-4826-83B7-FBD03F55ECF8}" type="datetimeFigureOut">
              <a:rPr lang="en-US" dirty="0"/>
              <a:t>11/4/2019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‹nr.›</a:t>
            </a:fld>
            <a:endParaRPr lang="en-US" dirty="0"/>
          </a:p>
        </p:txBody>
      </p:sp>
      <p:sp>
        <p:nvSpPr>
          <p:cNvPr id="10" name="Title 9"/>
          <p:cNvSpPr>
            <a:spLocks noGrp="1"/>
          </p:cNvSpPr>
          <p:nvPr>
            <p:ph type="title"/>
          </p:nvPr>
        </p:nvSpPr>
        <p:spPr/>
        <p:txBody>
          <a:bodyPr/>
          <a:lstStyle/>
          <a:p>
            <a:r>
              <a:rPr lang="nl-NL"/>
              <a:t>Klik om stijl te bewerken</a:t>
            </a:r>
            <a:endParaRPr lang="en-US" dirty="0"/>
          </a:p>
        </p:txBody>
      </p:sp>
    </p:spTree>
    <p:extLst>
      <p:ext uri="{BB962C8B-B14F-4D97-AF65-F5344CB8AC3E}">
        <p14:creationId xmlns:p14="http://schemas.microsoft.com/office/powerpoint/2010/main" val="636794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‹nr.›</a:t>
            </a:fld>
            <a:endParaRPr lang="en-US" dirty="0"/>
          </a:p>
        </p:txBody>
      </p:sp>
    </p:spTree>
    <p:extLst>
      <p:ext uri="{BB962C8B-B14F-4D97-AF65-F5344CB8AC3E}">
        <p14:creationId xmlns:p14="http://schemas.microsoft.com/office/powerpoint/2010/main" val="2751707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‹nr.›</a:t>
            </a:fld>
            <a:endParaRPr lang="en-US" dirty="0"/>
          </a:p>
        </p:txBody>
      </p:sp>
    </p:spTree>
    <p:extLst>
      <p:ext uri="{BB962C8B-B14F-4D97-AF65-F5344CB8AC3E}">
        <p14:creationId xmlns:p14="http://schemas.microsoft.com/office/powerpoint/2010/main" val="2417171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bg>
      <p:bgRef idx="1001">
        <a:schemeClr val="bg2"/>
      </p:bgRef>
    </p:bg>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a:t>Klik om stijl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9" name="Date Placeholder 8"/>
          <p:cNvSpPr>
            <a:spLocks noGrp="1"/>
          </p:cNvSpPr>
          <p:nvPr>
            <p:ph type="dt" sz="half" idx="10"/>
          </p:nvPr>
        </p:nvSpPr>
        <p:spPr/>
        <p:txBody>
          <a:bodyPr/>
          <a:lstStyle/>
          <a:p>
            <a:fld id="{D1BE4249-C0D0-4B06-8692-E8BB871AF643}" type="datetimeFigureOut">
              <a:rPr lang="en-US" dirty="0"/>
              <a:t>11/4/2019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‹nr.›</a:t>
            </a:fld>
            <a:endParaRPr lang="en-US" dirty="0"/>
          </a:p>
        </p:txBody>
      </p:sp>
    </p:spTree>
    <p:extLst>
      <p:ext uri="{BB962C8B-B14F-4D97-AF65-F5344CB8AC3E}">
        <p14:creationId xmlns:p14="http://schemas.microsoft.com/office/powerpoint/2010/main" val="1967838976"/>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bg>
      <p:bgRef idx="1001">
        <a:schemeClr val="bg2"/>
      </p:bgRef>
    </p:bg>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tx1">
              <a:lumMod val="8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11/4/2019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extLst>
      <p:ext uri="{BB962C8B-B14F-4D97-AF65-F5344CB8AC3E}">
        <p14:creationId xmlns:p14="http://schemas.microsoft.com/office/powerpoint/2010/main" val="2805998461"/>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chemeClr val="bg2">
              <a:lumMod val="60000"/>
              <a:lumOff val="40000"/>
              <a:alpha val="15000"/>
            </a:schemeClr>
          </a:solidFill>
          <a:ln w="31750" cap="sq">
            <a:solidFill>
              <a:schemeClr val="tx1">
                <a:lumMod val="75000"/>
                <a:lumOff val="25000"/>
              </a:schemeClr>
            </a:solidFill>
            <a:miter lim="800000"/>
          </a:ln>
        </p:spPr>
        <p:txBody>
          <a:bodyPr vert="horz" lIns="182880" tIns="182880" rIns="182880" bIns="18288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11/4/2019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‹nr.›</a:t>
            </a:fld>
            <a:endParaRPr lang="en-US" dirty="0"/>
          </a:p>
        </p:txBody>
      </p:sp>
    </p:spTree>
    <p:extLst>
      <p:ext uri="{BB962C8B-B14F-4D97-AF65-F5344CB8AC3E}">
        <p14:creationId xmlns:p14="http://schemas.microsoft.com/office/powerpoint/2010/main" val="120682569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www.straatwijs.com/"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p:txBody>
          <a:bodyPr/>
          <a:lstStyle/>
          <a:p>
            <a:r>
              <a:rPr lang="nl-NL" dirty="0"/>
              <a:t>Sociale problematiek – </a:t>
            </a:r>
            <a:br>
              <a:rPr lang="nl-NL" dirty="0"/>
            </a:br>
            <a:r>
              <a:rPr lang="nl-NL" dirty="0"/>
              <a:t>thuis- en daklozen</a:t>
            </a:r>
          </a:p>
        </p:txBody>
      </p:sp>
      <p:sp>
        <p:nvSpPr>
          <p:cNvPr id="3" name="Ondertitel 2">
            <a:extLst>
              <a:ext uri="{FF2B5EF4-FFF2-40B4-BE49-F238E27FC236}">
                <a16:creationId xmlns:a16="http://schemas.microsoft.com/office/drawing/2014/main" id="{EDF6C638-BD9C-4543-AC3C-C25DAA4ACE3C}"/>
              </a:ext>
            </a:extLst>
          </p:cNvPr>
          <p:cNvSpPr>
            <a:spLocks noGrp="1"/>
          </p:cNvSpPr>
          <p:nvPr>
            <p:ph type="subTitle" idx="1"/>
          </p:nvPr>
        </p:nvSpPr>
        <p:spPr>
          <a:xfrm>
            <a:off x="2807735" y="4380680"/>
            <a:ext cx="6801612" cy="1239894"/>
          </a:xfrm>
        </p:spPr>
        <p:txBody>
          <a:bodyPr>
            <a:normAutofit/>
          </a:bodyPr>
          <a:lstStyle/>
          <a:p>
            <a:r>
              <a:rPr lang="nl-NL" sz="2800" dirty="0">
                <a:solidFill>
                  <a:schemeClr val="bg1"/>
                </a:solidFill>
              </a:rPr>
              <a:t>Periode 8 – Maatschappelijke Zorg PBSD</a:t>
            </a:r>
          </a:p>
          <a:p>
            <a:r>
              <a:rPr lang="nl-NL" sz="2800" b="1" dirty="0">
                <a:solidFill>
                  <a:schemeClr val="bg1"/>
                </a:solidFill>
              </a:rPr>
              <a:t>Les 5 – Thuis- en daklozen</a:t>
            </a:r>
          </a:p>
        </p:txBody>
      </p:sp>
    </p:spTree>
    <p:extLst>
      <p:ext uri="{BB962C8B-B14F-4D97-AF65-F5344CB8AC3E}">
        <p14:creationId xmlns:p14="http://schemas.microsoft.com/office/powerpoint/2010/main" val="664229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Thuis- en daklozen</a:t>
            </a:r>
          </a:p>
        </p:txBody>
      </p:sp>
      <p:sp>
        <p:nvSpPr>
          <p:cNvPr id="4" name="Rechthoek 3">
            <a:extLst>
              <a:ext uri="{FF2B5EF4-FFF2-40B4-BE49-F238E27FC236}">
                <a16:creationId xmlns:a16="http://schemas.microsoft.com/office/drawing/2014/main" id="{3FFF999B-2BB1-41D6-8F09-49C61E005452}"/>
              </a:ext>
            </a:extLst>
          </p:cNvPr>
          <p:cNvSpPr/>
          <p:nvPr/>
        </p:nvSpPr>
        <p:spPr>
          <a:xfrm>
            <a:off x="729176" y="1519312"/>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421015" y="2295921"/>
            <a:ext cx="9631323" cy="3539430"/>
          </a:xfrm>
          <a:prstGeom prst="rect">
            <a:avLst/>
          </a:prstGeom>
          <a:noFill/>
        </p:spPr>
        <p:txBody>
          <a:bodyPr wrap="square" rtlCol="0">
            <a:spAutoFit/>
          </a:bodyPr>
          <a:lstStyle/>
          <a:p>
            <a:r>
              <a:rPr lang="nl-NL" sz="3200" dirty="0">
                <a:solidFill>
                  <a:schemeClr val="bg1"/>
                </a:solidFill>
              </a:rPr>
              <a:t>Dak- en thuisloosheid is een groeiend sociaal probleem. </a:t>
            </a:r>
          </a:p>
          <a:p>
            <a:endParaRPr lang="nl-NL" sz="3200" dirty="0">
              <a:solidFill>
                <a:schemeClr val="bg1"/>
              </a:solidFill>
            </a:endParaRPr>
          </a:p>
          <a:p>
            <a:r>
              <a:rPr lang="nl-NL" sz="3200" dirty="0">
                <a:solidFill>
                  <a:schemeClr val="bg1"/>
                </a:solidFill>
              </a:rPr>
              <a:t>Uit cijfers van het CBS blijkt dat het aantal daklozen in zes jaar tijd (van 2009 tot 2015) met 74% is gestegen van 18.000 naar 31.000.</a:t>
            </a:r>
          </a:p>
          <a:p>
            <a:endParaRPr lang="nl-NL" sz="3200" dirty="0">
              <a:solidFill>
                <a:schemeClr val="bg1"/>
              </a:solidFill>
            </a:endParaRPr>
          </a:p>
          <a:p>
            <a:r>
              <a:rPr lang="nl-NL" sz="2400" dirty="0">
                <a:solidFill>
                  <a:schemeClr val="bg1"/>
                </a:solidFill>
              </a:rPr>
              <a:t>CBS = Centraal Bureau voor Statistiek</a:t>
            </a:r>
          </a:p>
        </p:txBody>
      </p:sp>
    </p:spTree>
    <p:extLst>
      <p:ext uri="{BB962C8B-B14F-4D97-AF65-F5344CB8AC3E}">
        <p14:creationId xmlns:p14="http://schemas.microsoft.com/office/powerpoint/2010/main" val="1186193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Thuis- en daklozen</a:t>
            </a:r>
          </a:p>
        </p:txBody>
      </p:sp>
      <p:sp>
        <p:nvSpPr>
          <p:cNvPr id="4" name="Rechthoek 3">
            <a:extLst>
              <a:ext uri="{FF2B5EF4-FFF2-40B4-BE49-F238E27FC236}">
                <a16:creationId xmlns:a16="http://schemas.microsoft.com/office/drawing/2014/main" id="{3FFF999B-2BB1-41D6-8F09-49C61E005452}"/>
              </a:ext>
            </a:extLst>
          </p:cNvPr>
          <p:cNvSpPr/>
          <p:nvPr/>
        </p:nvSpPr>
        <p:spPr>
          <a:xfrm>
            <a:off x="729176" y="1519312"/>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406947" y="2230145"/>
            <a:ext cx="9631323" cy="4278094"/>
          </a:xfrm>
          <a:prstGeom prst="rect">
            <a:avLst/>
          </a:prstGeom>
          <a:noFill/>
        </p:spPr>
        <p:txBody>
          <a:bodyPr wrap="square" rtlCol="0">
            <a:spAutoFit/>
          </a:bodyPr>
          <a:lstStyle/>
          <a:p>
            <a:endParaRPr lang="nl-NL" sz="2800" dirty="0">
              <a:solidFill>
                <a:schemeClr val="bg1"/>
              </a:solidFill>
            </a:endParaRPr>
          </a:p>
          <a:p>
            <a:r>
              <a:rPr lang="nl-NL" sz="2800" dirty="0">
                <a:solidFill>
                  <a:schemeClr val="bg1"/>
                </a:solidFill>
              </a:rPr>
              <a:t>Je bent </a:t>
            </a:r>
            <a:r>
              <a:rPr lang="nl-NL" sz="2800" b="1" dirty="0">
                <a:solidFill>
                  <a:schemeClr val="bg1"/>
                </a:solidFill>
              </a:rPr>
              <a:t>dakloos</a:t>
            </a:r>
            <a:r>
              <a:rPr lang="nl-NL" sz="2800" dirty="0">
                <a:solidFill>
                  <a:schemeClr val="bg1"/>
                </a:solidFill>
              </a:rPr>
              <a:t> als je geen huis hebt en geen postadres.</a:t>
            </a:r>
          </a:p>
          <a:p>
            <a:endParaRPr lang="nl-NL" sz="2800" dirty="0">
              <a:solidFill>
                <a:schemeClr val="bg1"/>
              </a:solidFill>
            </a:endParaRPr>
          </a:p>
          <a:p>
            <a:endParaRPr lang="nl-NL" sz="2800" dirty="0">
              <a:solidFill>
                <a:schemeClr val="bg1"/>
              </a:solidFill>
            </a:endParaRPr>
          </a:p>
          <a:p>
            <a:r>
              <a:rPr lang="nl-NL" sz="2800" dirty="0">
                <a:solidFill>
                  <a:schemeClr val="bg1"/>
                </a:solidFill>
              </a:rPr>
              <a:t>Je bent </a:t>
            </a:r>
            <a:r>
              <a:rPr lang="nl-NL" sz="2800" b="1" dirty="0">
                <a:solidFill>
                  <a:schemeClr val="bg1"/>
                </a:solidFill>
              </a:rPr>
              <a:t>thuisloos</a:t>
            </a:r>
            <a:r>
              <a:rPr lang="nl-NL" sz="2800" dirty="0">
                <a:solidFill>
                  <a:schemeClr val="bg1"/>
                </a:solidFill>
              </a:rPr>
              <a:t> als je geen huis hebt maar wel een postadres.</a:t>
            </a:r>
          </a:p>
          <a:p>
            <a:endParaRPr lang="nl-NL" sz="2800" dirty="0">
              <a:solidFill>
                <a:schemeClr val="bg1"/>
              </a:solidFill>
            </a:endParaRPr>
          </a:p>
          <a:p>
            <a:endParaRPr lang="nl-NL" sz="2800" dirty="0">
              <a:solidFill>
                <a:schemeClr val="bg1"/>
              </a:solidFill>
            </a:endParaRPr>
          </a:p>
          <a:p>
            <a:r>
              <a:rPr lang="nl-NL" sz="2000" dirty="0">
                <a:solidFill>
                  <a:schemeClr val="bg1"/>
                </a:solidFill>
              </a:rPr>
              <a:t>Bron:  Van </a:t>
            </a:r>
            <a:r>
              <a:rPr lang="nl-NL" sz="2000" dirty="0" err="1">
                <a:solidFill>
                  <a:schemeClr val="bg1"/>
                </a:solidFill>
              </a:rPr>
              <a:t>Angerenstein</a:t>
            </a:r>
            <a:r>
              <a:rPr lang="nl-NL" sz="2000" dirty="0">
                <a:solidFill>
                  <a:schemeClr val="bg1"/>
                </a:solidFill>
              </a:rPr>
              <a:t> – MZ 1 </a:t>
            </a:r>
            <a:r>
              <a:rPr lang="nl-NL" sz="2000" dirty="0" err="1">
                <a:solidFill>
                  <a:schemeClr val="bg1"/>
                </a:solidFill>
              </a:rPr>
              <a:t>blz</a:t>
            </a:r>
            <a:r>
              <a:rPr lang="nl-NL" sz="2000" dirty="0">
                <a:solidFill>
                  <a:schemeClr val="bg1"/>
                </a:solidFill>
              </a:rPr>
              <a:t> 108 thema 5.5.  Ondersteunen van dak- en thuislozen</a:t>
            </a:r>
          </a:p>
          <a:p>
            <a:endParaRPr lang="nl-NL" sz="2800" dirty="0">
              <a:solidFill>
                <a:schemeClr val="bg1"/>
              </a:solidFill>
            </a:endParaRPr>
          </a:p>
          <a:p>
            <a:endParaRPr lang="nl-NL" sz="2800" dirty="0">
              <a:solidFill>
                <a:schemeClr val="bg1"/>
              </a:solidFill>
            </a:endParaRPr>
          </a:p>
        </p:txBody>
      </p:sp>
    </p:spTree>
    <p:extLst>
      <p:ext uri="{BB962C8B-B14F-4D97-AF65-F5344CB8AC3E}">
        <p14:creationId xmlns:p14="http://schemas.microsoft.com/office/powerpoint/2010/main" val="460123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Thuis- en daklozen</a:t>
            </a:r>
          </a:p>
        </p:txBody>
      </p:sp>
      <p:sp>
        <p:nvSpPr>
          <p:cNvPr id="4" name="Rechthoek 3">
            <a:extLst>
              <a:ext uri="{FF2B5EF4-FFF2-40B4-BE49-F238E27FC236}">
                <a16:creationId xmlns:a16="http://schemas.microsoft.com/office/drawing/2014/main" id="{3FFF999B-2BB1-41D6-8F09-49C61E005452}"/>
              </a:ext>
            </a:extLst>
          </p:cNvPr>
          <p:cNvSpPr/>
          <p:nvPr/>
        </p:nvSpPr>
        <p:spPr>
          <a:xfrm>
            <a:off x="729176" y="1519312"/>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547624" y="2879767"/>
            <a:ext cx="9631323" cy="2062103"/>
          </a:xfrm>
          <a:prstGeom prst="rect">
            <a:avLst/>
          </a:prstGeom>
          <a:noFill/>
        </p:spPr>
        <p:txBody>
          <a:bodyPr wrap="square" rtlCol="0">
            <a:spAutoFit/>
          </a:bodyPr>
          <a:lstStyle/>
          <a:p>
            <a:endParaRPr lang="nl-NL" sz="2800" dirty="0">
              <a:solidFill>
                <a:schemeClr val="bg1"/>
              </a:solidFill>
            </a:endParaRPr>
          </a:p>
          <a:p>
            <a:r>
              <a:rPr lang="nl-NL" sz="3600" dirty="0">
                <a:solidFill>
                  <a:schemeClr val="bg1"/>
                </a:solidFill>
              </a:rPr>
              <a:t>Welk beeld heb jij van mensen die dak- of thuisloos zijn?</a:t>
            </a:r>
          </a:p>
          <a:p>
            <a:endParaRPr lang="nl-NL" sz="2800" dirty="0">
              <a:solidFill>
                <a:schemeClr val="bg1"/>
              </a:solidFill>
            </a:endParaRPr>
          </a:p>
        </p:txBody>
      </p:sp>
    </p:spTree>
    <p:extLst>
      <p:ext uri="{BB962C8B-B14F-4D97-AF65-F5344CB8AC3E}">
        <p14:creationId xmlns:p14="http://schemas.microsoft.com/office/powerpoint/2010/main" val="653695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Thuis- en daklozen</a:t>
            </a:r>
          </a:p>
        </p:txBody>
      </p:sp>
      <p:sp>
        <p:nvSpPr>
          <p:cNvPr id="4" name="Rechthoek 3">
            <a:extLst>
              <a:ext uri="{FF2B5EF4-FFF2-40B4-BE49-F238E27FC236}">
                <a16:creationId xmlns:a16="http://schemas.microsoft.com/office/drawing/2014/main" id="{3FFF999B-2BB1-41D6-8F09-49C61E005452}"/>
              </a:ext>
            </a:extLst>
          </p:cNvPr>
          <p:cNvSpPr/>
          <p:nvPr/>
        </p:nvSpPr>
        <p:spPr>
          <a:xfrm>
            <a:off x="729176" y="1519312"/>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547624" y="2893835"/>
            <a:ext cx="9631323" cy="2616101"/>
          </a:xfrm>
          <a:prstGeom prst="rect">
            <a:avLst/>
          </a:prstGeom>
          <a:noFill/>
        </p:spPr>
        <p:txBody>
          <a:bodyPr wrap="square" rtlCol="0">
            <a:spAutoFit/>
          </a:bodyPr>
          <a:lstStyle/>
          <a:p>
            <a:endParaRPr lang="nl-NL" sz="2800" dirty="0">
              <a:solidFill>
                <a:schemeClr val="bg1"/>
              </a:solidFill>
            </a:endParaRPr>
          </a:p>
          <a:p>
            <a:r>
              <a:rPr lang="nl-NL" sz="3600" dirty="0">
                <a:solidFill>
                  <a:schemeClr val="bg1"/>
                </a:solidFill>
              </a:rPr>
              <a:t>NOS fragment van ongeveer 3 minuten:</a:t>
            </a:r>
          </a:p>
          <a:p>
            <a:endParaRPr lang="nl-NL" sz="3600" dirty="0">
              <a:solidFill>
                <a:schemeClr val="bg1"/>
              </a:solidFill>
            </a:endParaRPr>
          </a:p>
          <a:p>
            <a:r>
              <a:rPr lang="nl-NL" sz="3200" dirty="0">
                <a:solidFill>
                  <a:schemeClr val="bg1"/>
                </a:solidFill>
              </a:rPr>
              <a:t>www.youtube.com/watch?v=ibU8dLya0e0</a:t>
            </a:r>
          </a:p>
          <a:p>
            <a:endParaRPr lang="nl-NL" sz="2800" dirty="0">
              <a:solidFill>
                <a:schemeClr val="bg1"/>
              </a:solidFill>
            </a:endParaRPr>
          </a:p>
        </p:txBody>
      </p:sp>
    </p:spTree>
    <p:extLst>
      <p:ext uri="{BB962C8B-B14F-4D97-AF65-F5344CB8AC3E}">
        <p14:creationId xmlns:p14="http://schemas.microsoft.com/office/powerpoint/2010/main" val="2858301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Thuis- en daklozen</a:t>
            </a:r>
          </a:p>
        </p:txBody>
      </p:sp>
      <p:sp>
        <p:nvSpPr>
          <p:cNvPr id="4" name="Rechthoek 3">
            <a:extLst>
              <a:ext uri="{FF2B5EF4-FFF2-40B4-BE49-F238E27FC236}">
                <a16:creationId xmlns:a16="http://schemas.microsoft.com/office/drawing/2014/main" id="{3FFF999B-2BB1-41D6-8F09-49C61E005452}"/>
              </a:ext>
            </a:extLst>
          </p:cNvPr>
          <p:cNvSpPr/>
          <p:nvPr/>
        </p:nvSpPr>
        <p:spPr>
          <a:xfrm>
            <a:off x="729176" y="1519312"/>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280338" y="2598414"/>
            <a:ext cx="9631323" cy="2062103"/>
          </a:xfrm>
          <a:prstGeom prst="rect">
            <a:avLst/>
          </a:prstGeom>
          <a:noFill/>
        </p:spPr>
        <p:txBody>
          <a:bodyPr wrap="square" rtlCol="0">
            <a:spAutoFit/>
          </a:bodyPr>
          <a:lstStyle/>
          <a:p>
            <a:endParaRPr lang="nl-NL" sz="2800" dirty="0">
              <a:solidFill>
                <a:schemeClr val="bg1"/>
              </a:solidFill>
            </a:endParaRPr>
          </a:p>
          <a:p>
            <a:r>
              <a:rPr lang="nl-NL" sz="3600" dirty="0">
                <a:solidFill>
                  <a:schemeClr val="bg1"/>
                </a:solidFill>
              </a:rPr>
              <a:t>Welke problemen ervaren mensen die thuis- of dakloos zijn?</a:t>
            </a:r>
          </a:p>
          <a:p>
            <a:endParaRPr lang="nl-NL" sz="2800" dirty="0">
              <a:solidFill>
                <a:schemeClr val="bg1"/>
              </a:solidFill>
            </a:endParaRPr>
          </a:p>
        </p:txBody>
      </p:sp>
    </p:spTree>
    <p:extLst>
      <p:ext uri="{BB962C8B-B14F-4D97-AF65-F5344CB8AC3E}">
        <p14:creationId xmlns:p14="http://schemas.microsoft.com/office/powerpoint/2010/main" val="812578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Thuis- en daklozen</a:t>
            </a:r>
          </a:p>
        </p:txBody>
      </p:sp>
      <p:sp>
        <p:nvSpPr>
          <p:cNvPr id="4" name="Rechthoek 3">
            <a:extLst>
              <a:ext uri="{FF2B5EF4-FFF2-40B4-BE49-F238E27FC236}">
                <a16:creationId xmlns:a16="http://schemas.microsoft.com/office/drawing/2014/main" id="{3FFF999B-2BB1-41D6-8F09-49C61E005452}"/>
              </a:ext>
            </a:extLst>
          </p:cNvPr>
          <p:cNvSpPr/>
          <p:nvPr/>
        </p:nvSpPr>
        <p:spPr>
          <a:xfrm>
            <a:off x="729176" y="1519312"/>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280338" y="2134180"/>
            <a:ext cx="9631323" cy="4770537"/>
          </a:xfrm>
          <a:prstGeom prst="rect">
            <a:avLst/>
          </a:prstGeom>
          <a:noFill/>
        </p:spPr>
        <p:txBody>
          <a:bodyPr wrap="square" rtlCol="0">
            <a:spAutoFit/>
          </a:bodyPr>
          <a:lstStyle/>
          <a:p>
            <a:r>
              <a:rPr lang="nl-NL" sz="3600" dirty="0">
                <a:solidFill>
                  <a:schemeClr val="bg1"/>
                </a:solidFill>
              </a:rPr>
              <a:t>Welke problemen ervaren mensen die thuis- of dakloos zijn?</a:t>
            </a:r>
          </a:p>
          <a:p>
            <a:r>
              <a:rPr lang="nl-NL" sz="2400" dirty="0">
                <a:solidFill>
                  <a:schemeClr val="bg1"/>
                </a:solidFill>
              </a:rPr>
              <a:t>-</a:t>
            </a:r>
            <a:r>
              <a:rPr lang="nl-NL" sz="2400" dirty="0" err="1">
                <a:solidFill>
                  <a:schemeClr val="bg1"/>
                </a:solidFill>
              </a:rPr>
              <a:t>psyhosociale</a:t>
            </a:r>
            <a:r>
              <a:rPr lang="nl-NL" sz="2400" dirty="0">
                <a:solidFill>
                  <a:schemeClr val="bg1"/>
                </a:solidFill>
              </a:rPr>
              <a:t> problemen (zoals angst en depressie),</a:t>
            </a:r>
          </a:p>
          <a:p>
            <a:r>
              <a:rPr lang="nl-NL" sz="2400" dirty="0">
                <a:solidFill>
                  <a:schemeClr val="bg1"/>
                </a:solidFill>
              </a:rPr>
              <a:t>-onveiligheid</a:t>
            </a:r>
          </a:p>
          <a:p>
            <a:r>
              <a:rPr lang="nl-NL" sz="2400" dirty="0">
                <a:solidFill>
                  <a:schemeClr val="bg1"/>
                </a:solidFill>
              </a:rPr>
              <a:t>-niet volwaardig mee kunnen doen in de samenleving,</a:t>
            </a:r>
          </a:p>
          <a:p>
            <a:r>
              <a:rPr lang="nl-NL" sz="2400" dirty="0">
                <a:solidFill>
                  <a:schemeClr val="bg1"/>
                </a:solidFill>
              </a:rPr>
              <a:t>-verslavingen</a:t>
            </a:r>
          </a:p>
          <a:p>
            <a:r>
              <a:rPr lang="nl-NL" sz="2400" dirty="0">
                <a:solidFill>
                  <a:schemeClr val="bg1"/>
                </a:solidFill>
              </a:rPr>
              <a:t>-financiële problemen</a:t>
            </a:r>
          </a:p>
          <a:p>
            <a:r>
              <a:rPr lang="nl-NL" sz="2400" dirty="0">
                <a:solidFill>
                  <a:schemeClr val="bg1"/>
                </a:solidFill>
              </a:rPr>
              <a:t>-maatschappelijke uitsluiting</a:t>
            </a:r>
          </a:p>
          <a:p>
            <a:r>
              <a:rPr lang="nl-NL" sz="2400" dirty="0">
                <a:solidFill>
                  <a:schemeClr val="bg1"/>
                </a:solidFill>
              </a:rPr>
              <a:t>-discriminatie</a:t>
            </a:r>
          </a:p>
          <a:p>
            <a:endParaRPr lang="nl-NL" sz="3600" dirty="0">
              <a:solidFill>
                <a:schemeClr val="bg1"/>
              </a:solidFill>
            </a:endParaRPr>
          </a:p>
          <a:p>
            <a:endParaRPr lang="nl-NL" sz="2800" dirty="0">
              <a:solidFill>
                <a:schemeClr val="bg1"/>
              </a:solidFill>
            </a:endParaRPr>
          </a:p>
        </p:txBody>
      </p:sp>
    </p:spTree>
    <p:extLst>
      <p:ext uri="{BB962C8B-B14F-4D97-AF65-F5344CB8AC3E}">
        <p14:creationId xmlns:p14="http://schemas.microsoft.com/office/powerpoint/2010/main" val="26561110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Thuis- en daklozen</a:t>
            </a:r>
          </a:p>
        </p:txBody>
      </p:sp>
      <p:sp>
        <p:nvSpPr>
          <p:cNvPr id="4" name="Rechthoek 3">
            <a:extLst>
              <a:ext uri="{FF2B5EF4-FFF2-40B4-BE49-F238E27FC236}">
                <a16:creationId xmlns:a16="http://schemas.microsoft.com/office/drawing/2014/main" id="{3FFF999B-2BB1-41D6-8F09-49C61E005452}"/>
              </a:ext>
            </a:extLst>
          </p:cNvPr>
          <p:cNvSpPr/>
          <p:nvPr/>
        </p:nvSpPr>
        <p:spPr>
          <a:xfrm>
            <a:off x="729176" y="1519312"/>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280338" y="2598414"/>
            <a:ext cx="9631323" cy="2616101"/>
          </a:xfrm>
          <a:prstGeom prst="rect">
            <a:avLst/>
          </a:prstGeom>
          <a:noFill/>
        </p:spPr>
        <p:txBody>
          <a:bodyPr wrap="square" rtlCol="0">
            <a:spAutoFit/>
          </a:bodyPr>
          <a:lstStyle/>
          <a:p>
            <a:endParaRPr lang="nl-NL" sz="2800" dirty="0">
              <a:solidFill>
                <a:schemeClr val="bg1"/>
              </a:solidFill>
            </a:endParaRPr>
          </a:p>
          <a:p>
            <a:r>
              <a:rPr lang="nl-NL" sz="3600" dirty="0">
                <a:solidFill>
                  <a:schemeClr val="bg1"/>
                </a:solidFill>
              </a:rPr>
              <a:t>Welke begeleidingsmethodieken kun je toepassen wanneer je werkt met mensen die thuis- of dakloos zijn?</a:t>
            </a:r>
          </a:p>
          <a:p>
            <a:endParaRPr lang="nl-NL" sz="2800" dirty="0">
              <a:solidFill>
                <a:schemeClr val="bg1"/>
              </a:solidFill>
            </a:endParaRPr>
          </a:p>
        </p:txBody>
      </p:sp>
    </p:spTree>
    <p:extLst>
      <p:ext uri="{BB962C8B-B14F-4D97-AF65-F5344CB8AC3E}">
        <p14:creationId xmlns:p14="http://schemas.microsoft.com/office/powerpoint/2010/main" val="31466944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Thuis- en daklozen</a:t>
            </a:r>
          </a:p>
        </p:txBody>
      </p:sp>
      <p:sp>
        <p:nvSpPr>
          <p:cNvPr id="4" name="Rechthoek 3">
            <a:extLst>
              <a:ext uri="{FF2B5EF4-FFF2-40B4-BE49-F238E27FC236}">
                <a16:creationId xmlns:a16="http://schemas.microsoft.com/office/drawing/2014/main" id="{3FFF999B-2BB1-41D6-8F09-49C61E005452}"/>
              </a:ext>
            </a:extLst>
          </p:cNvPr>
          <p:cNvSpPr/>
          <p:nvPr/>
        </p:nvSpPr>
        <p:spPr>
          <a:xfrm>
            <a:off x="729176" y="1519312"/>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336609" y="2443670"/>
            <a:ext cx="9973816" cy="3539430"/>
          </a:xfrm>
          <a:prstGeom prst="rect">
            <a:avLst/>
          </a:prstGeom>
          <a:noFill/>
        </p:spPr>
        <p:txBody>
          <a:bodyPr wrap="square" rtlCol="0">
            <a:spAutoFit/>
          </a:bodyPr>
          <a:lstStyle/>
          <a:p>
            <a:r>
              <a:rPr lang="nl-NL" sz="2800" b="1" dirty="0" err="1">
                <a:solidFill>
                  <a:schemeClr val="bg1"/>
                </a:solidFill>
              </a:rPr>
              <a:t>Housing</a:t>
            </a:r>
            <a:r>
              <a:rPr lang="nl-NL" sz="2800" b="1" dirty="0">
                <a:solidFill>
                  <a:schemeClr val="bg1"/>
                </a:solidFill>
              </a:rPr>
              <a:t> First </a:t>
            </a:r>
            <a:r>
              <a:rPr lang="nl-NL" sz="2800" dirty="0">
                <a:solidFill>
                  <a:schemeClr val="bg1"/>
                </a:solidFill>
              </a:rPr>
              <a:t>is een zeer succesvol model (succespercentage van stabiel wonen &gt; 80%), afkomstig uit de VS. Het is een vorm van wonen met ambulante, intensieve begeleiding en bedoeld voor dakloze mensen met meervoudige problemen, waarbij de toewijzing van een woning de start is van een traject waarbij zelfstandig wonen het doel is.</a:t>
            </a:r>
          </a:p>
          <a:p>
            <a:endParaRPr lang="nl-NL" sz="2800" dirty="0">
              <a:solidFill>
                <a:schemeClr val="bg1"/>
              </a:solidFill>
            </a:endParaRPr>
          </a:p>
          <a:p>
            <a:r>
              <a:rPr lang="nl-NL" sz="2800" dirty="0">
                <a:solidFill>
                  <a:schemeClr val="bg1"/>
                </a:solidFill>
              </a:rPr>
              <a:t>Groningse variant = Mien </a:t>
            </a:r>
            <a:r>
              <a:rPr lang="nl-NL" sz="2800" dirty="0" err="1">
                <a:solidFill>
                  <a:schemeClr val="bg1"/>
                </a:solidFill>
              </a:rPr>
              <a:t>Aigen</a:t>
            </a:r>
            <a:r>
              <a:rPr lang="nl-NL" sz="2800" dirty="0">
                <a:solidFill>
                  <a:schemeClr val="bg1"/>
                </a:solidFill>
              </a:rPr>
              <a:t> Hoes (o.a. </a:t>
            </a:r>
            <a:r>
              <a:rPr lang="nl-NL" sz="2800" dirty="0" err="1">
                <a:solidFill>
                  <a:schemeClr val="bg1"/>
                </a:solidFill>
              </a:rPr>
              <a:t>Limor</a:t>
            </a:r>
            <a:r>
              <a:rPr lang="nl-NL" sz="2800" dirty="0">
                <a:solidFill>
                  <a:schemeClr val="bg1"/>
                </a:solidFill>
              </a:rPr>
              <a:t>)</a:t>
            </a:r>
          </a:p>
        </p:txBody>
      </p:sp>
    </p:spTree>
    <p:extLst>
      <p:ext uri="{BB962C8B-B14F-4D97-AF65-F5344CB8AC3E}">
        <p14:creationId xmlns:p14="http://schemas.microsoft.com/office/powerpoint/2010/main" val="31291038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Thuis- en daklozen</a:t>
            </a:r>
          </a:p>
        </p:txBody>
      </p:sp>
      <p:sp>
        <p:nvSpPr>
          <p:cNvPr id="4" name="Rechthoek 3">
            <a:extLst>
              <a:ext uri="{FF2B5EF4-FFF2-40B4-BE49-F238E27FC236}">
                <a16:creationId xmlns:a16="http://schemas.microsoft.com/office/drawing/2014/main" id="{3FFF999B-2BB1-41D6-8F09-49C61E005452}"/>
              </a:ext>
            </a:extLst>
          </p:cNvPr>
          <p:cNvSpPr/>
          <p:nvPr/>
        </p:nvSpPr>
        <p:spPr>
          <a:xfrm>
            <a:off x="729176" y="1519312"/>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280338" y="2168589"/>
            <a:ext cx="9631323" cy="3847207"/>
          </a:xfrm>
          <a:prstGeom prst="rect">
            <a:avLst/>
          </a:prstGeom>
          <a:noFill/>
        </p:spPr>
        <p:txBody>
          <a:bodyPr wrap="square" rtlCol="0">
            <a:spAutoFit/>
          </a:bodyPr>
          <a:lstStyle/>
          <a:p>
            <a:r>
              <a:rPr lang="nl-NL" sz="3600" u="sng" dirty="0">
                <a:solidFill>
                  <a:schemeClr val="bg1"/>
                </a:solidFill>
              </a:rPr>
              <a:t>Opdracht in de les:</a:t>
            </a:r>
          </a:p>
          <a:p>
            <a:endParaRPr lang="nl-NL" sz="3600" u="sng" dirty="0">
              <a:solidFill>
                <a:schemeClr val="bg1"/>
              </a:solidFill>
            </a:endParaRPr>
          </a:p>
          <a:p>
            <a:r>
              <a:rPr lang="nl-NL" sz="3600" dirty="0">
                <a:solidFill>
                  <a:schemeClr val="bg1"/>
                </a:solidFill>
              </a:rPr>
              <a:t>Welke voorzieningen zijn er in de stad Groningen voor mensen die thuis- of dakloos zijn?</a:t>
            </a:r>
          </a:p>
          <a:p>
            <a:endParaRPr lang="nl-NL" sz="3600" dirty="0">
              <a:solidFill>
                <a:schemeClr val="bg1"/>
              </a:solidFill>
            </a:endParaRPr>
          </a:p>
          <a:p>
            <a:r>
              <a:rPr lang="nl-NL" sz="3600" dirty="0">
                <a:solidFill>
                  <a:schemeClr val="bg1"/>
                </a:solidFill>
              </a:rPr>
              <a:t>             Klassikale terugkoppeling </a:t>
            </a:r>
          </a:p>
          <a:p>
            <a:endParaRPr lang="nl-NL" sz="2800" dirty="0">
              <a:solidFill>
                <a:schemeClr val="bg1"/>
              </a:solidFill>
            </a:endParaRPr>
          </a:p>
        </p:txBody>
      </p:sp>
      <p:cxnSp>
        <p:nvCxnSpPr>
          <p:cNvPr id="6" name="Rechte verbindingslijn met pijl 5">
            <a:extLst>
              <a:ext uri="{FF2B5EF4-FFF2-40B4-BE49-F238E27FC236}">
                <a16:creationId xmlns:a16="http://schemas.microsoft.com/office/drawing/2014/main" id="{8E4929A8-844E-4863-86A1-6D2FF931EAEE}"/>
              </a:ext>
            </a:extLst>
          </p:cNvPr>
          <p:cNvCxnSpPr/>
          <p:nvPr/>
        </p:nvCxnSpPr>
        <p:spPr>
          <a:xfrm>
            <a:off x="1519488" y="5233182"/>
            <a:ext cx="1237957" cy="0"/>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9438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Thuis- en daklozen</a:t>
            </a:r>
          </a:p>
        </p:txBody>
      </p:sp>
      <p:sp>
        <p:nvSpPr>
          <p:cNvPr id="4" name="Rechthoek 3">
            <a:extLst>
              <a:ext uri="{FF2B5EF4-FFF2-40B4-BE49-F238E27FC236}">
                <a16:creationId xmlns:a16="http://schemas.microsoft.com/office/drawing/2014/main" id="{3FFF999B-2BB1-41D6-8F09-49C61E005452}"/>
              </a:ext>
            </a:extLst>
          </p:cNvPr>
          <p:cNvSpPr/>
          <p:nvPr/>
        </p:nvSpPr>
        <p:spPr>
          <a:xfrm>
            <a:off x="729176" y="1519312"/>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336609" y="2443670"/>
            <a:ext cx="9973816" cy="3108543"/>
          </a:xfrm>
          <a:prstGeom prst="rect">
            <a:avLst/>
          </a:prstGeom>
          <a:noFill/>
        </p:spPr>
        <p:txBody>
          <a:bodyPr wrap="square" rtlCol="0">
            <a:spAutoFit/>
          </a:bodyPr>
          <a:lstStyle/>
          <a:p>
            <a:r>
              <a:rPr lang="nl-NL" sz="2800" b="1" dirty="0">
                <a:solidFill>
                  <a:schemeClr val="bg1"/>
                </a:solidFill>
              </a:rPr>
              <a:t>Andere voorbeelden van opvangvoorzieningen:</a:t>
            </a:r>
          </a:p>
          <a:p>
            <a:endParaRPr lang="nl-NL" sz="2800" b="1" dirty="0">
              <a:solidFill>
                <a:schemeClr val="bg1"/>
              </a:solidFill>
            </a:endParaRPr>
          </a:p>
          <a:p>
            <a:r>
              <a:rPr lang="nl-NL" sz="2800" dirty="0">
                <a:solidFill>
                  <a:schemeClr val="bg1"/>
                </a:solidFill>
              </a:rPr>
              <a:t>-nachtopvang</a:t>
            </a:r>
          </a:p>
          <a:p>
            <a:r>
              <a:rPr lang="nl-NL" sz="2800" dirty="0">
                <a:solidFill>
                  <a:schemeClr val="bg1"/>
                </a:solidFill>
              </a:rPr>
              <a:t>-dagopvang</a:t>
            </a:r>
          </a:p>
          <a:p>
            <a:r>
              <a:rPr lang="nl-NL" sz="2800" dirty="0">
                <a:solidFill>
                  <a:schemeClr val="bg1"/>
                </a:solidFill>
              </a:rPr>
              <a:t>-24 uursopvang (altijd kortdurend)</a:t>
            </a:r>
          </a:p>
          <a:p>
            <a:r>
              <a:rPr lang="nl-NL" sz="2800" dirty="0">
                <a:solidFill>
                  <a:schemeClr val="bg1"/>
                </a:solidFill>
              </a:rPr>
              <a:t>-langdurige hulp zoals </a:t>
            </a:r>
            <a:r>
              <a:rPr lang="nl-NL" sz="2800" dirty="0" err="1">
                <a:solidFill>
                  <a:schemeClr val="bg1"/>
                </a:solidFill>
              </a:rPr>
              <a:t>Housing</a:t>
            </a:r>
            <a:r>
              <a:rPr lang="nl-NL" sz="2800" dirty="0">
                <a:solidFill>
                  <a:schemeClr val="bg1"/>
                </a:solidFill>
              </a:rPr>
              <a:t> First</a:t>
            </a:r>
          </a:p>
          <a:p>
            <a:r>
              <a:rPr lang="nl-NL" sz="2800" dirty="0">
                <a:solidFill>
                  <a:schemeClr val="bg1"/>
                </a:solidFill>
              </a:rPr>
              <a:t>-winteropvang</a:t>
            </a:r>
          </a:p>
        </p:txBody>
      </p:sp>
    </p:spTree>
    <p:extLst>
      <p:ext uri="{BB962C8B-B14F-4D97-AF65-F5344CB8AC3E}">
        <p14:creationId xmlns:p14="http://schemas.microsoft.com/office/powerpoint/2010/main" val="2964930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Sociale problematiek</a:t>
            </a:r>
          </a:p>
        </p:txBody>
      </p:sp>
      <p:sp>
        <p:nvSpPr>
          <p:cNvPr id="4" name="Rechthoek 3">
            <a:extLst>
              <a:ext uri="{FF2B5EF4-FFF2-40B4-BE49-F238E27FC236}">
                <a16:creationId xmlns:a16="http://schemas.microsoft.com/office/drawing/2014/main" id="{3FFF999B-2BB1-41D6-8F09-49C61E005452}"/>
              </a:ext>
            </a:extLst>
          </p:cNvPr>
          <p:cNvSpPr/>
          <p:nvPr/>
        </p:nvSpPr>
        <p:spPr>
          <a:xfrm>
            <a:off x="2025926" y="1908313"/>
            <a:ext cx="8257557" cy="456282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3" name="Tekstvak 2">
            <a:extLst>
              <a:ext uri="{FF2B5EF4-FFF2-40B4-BE49-F238E27FC236}">
                <a16:creationId xmlns:a16="http://schemas.microsoft.com/office/drawing/2014/main" id="{0EDF40D4-F16F-4E09-BBE8-91ED05E82BE4}"/>
              </a:ext>
            </a:extLst>
          </p:cNvPr>
          <p:cNvSpPr txBox="1"/>
          <p:nvPr/>
        </p:nvSpPr>
        <p:spPr>
          <a:xfrm>
            <a:off x="2339925" y="1999298"/>
            <a:ext cx="7512148" cy="415498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NL" sz="2400" b="1" dirty="0">
                <a:solidFill>
                  <a:srgbClr val="000000"/>
                </a:solidFill>
                <a:latin typeface="Gill Sans MT" panose="020B0502020104020203"/>
              </a:rPr>
              <a:t>Planning van deze les: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240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nl-NL" sz="2400" dirty="0">
                <a:solidFill>
                  <a:srgbClr val="000000"/>
                </a:solidFill>
                <a:latin typeface="Gill Sans MT" panose="020B0502020104020203"/>
              </a:rPr>
              <a:t>-Welkom + A&amp;A</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240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nl-NL" sz="2400" dirty="0">
                <a:solidFill>
                  <a:srgbClr val="000000"/>
                </a:solidFill>
                <a:latin typeface="Gill Sans MT" panose="020B0502020104020203"/>
              </a:rPr>
              <a:t>-Terugblik naar de vorige les (sociale problematiek) (+- 5 min)</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240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nl-NL" sz="2400" dirty="0">
                <a:solidFill>
                  <a:srgbClr val="000000"/>
                </a:solidFill>
                <a:latin typeface="Gill Sans MT" panose="020B0502020104020203"/>
              </a:rPr>
              <a:t>-Theorie over thuis- en daklozen (+- 30 min)</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240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Tx/>
              <a:buChar char="-"/>
              <a:tabLst/>
              <a:defRPr/>
            </a:pPr>
            <a:r>
              <a:rPr lang="nl-NL" sz="2400" dirty="0">
                <a:solidFill>
                  <a:srgbClr val="000000"/>
                </a:solidFill>
                <a:latin typeface="Gill Sans MT" panose="020B0502020104020203"/>
              </a:rPr>
              <a:t>Zelfstandig werken aan groepsopdracht </a:t>
            </a:r>
          </a:p>
          <a:p>
            <a:pPr marR="0" lvl="0" algn="l" defTabSz="457200" rtl="0" eaLnBrk="1" fontAlgn="auto" latinLnBrk="0" hangingPunct="1">
              <a:lnSpc>
                <a:spcPct val="100000"/>
              </a:lnSpc>
              <a:spcBef>
                <a:spcPts val="0"/>
              </a:spcBef>
              <a:spcAft>
                <a:spcPts val="0"/>
              </a:spcAft>
              <a:buClrTx/>
              <a:buSzTx/>
              <a:tabLst/>
              <a:defRPr/>
            </a:pPr>
            <a:r>
              <a:rPr lang="nl-NL" sz="2400" dirty="0">
                <a:solidFill>
                  <a:srgbClr val="000000"/>
                </a:solidFill>
                <a:latin typeface="Gill Sans MT" panose="020B0502020104020203"/>
              </a:rPr>
              <a:t>	Vaktijdschrift (+- 45  minuten)</a:t>
            </a:r>
            <a:endParaRPr kumimoji="0" lang="nl-NL" sz="240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42735364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Thuis- en daklozen</a:t>
            </a:r>
          </a:p>
        </p:txBody>
      </p:sp>
      <p:sp>
        <p:nvSpPr>
          <p:cNvPr id="4" name="Rechthoek 3">
            <a:extLst>
              <a:ext uri="{FF2B5EF4-FFF2-40B4-BE49-F238E27FC236}">
                <a16:creationId xmlns:a16="http://schemas.microsoft.com/office/drawing/2014/main" id="{3FFF999B-2BB1-41D6-8F09-49C61E005452}"/>
              </a:ext>
            </a:extLst>
          </p:cNvPr>
          <p:cNvSpPr/>
          <p:nvPr/>
        </p:nvSpPr>
        <p:spPr>
          <a:xfrm>
            <a:off x="729176" y="1519312"/>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280338" y="2598414"/>
            <a:ext cx="9631323" cy="2677656"/>
          </a:xfrm>
          <a:prstGeom prst="rect">
            <a:avLst/>
          </a:prstGeom>
          <a:noFill/>
        </p:spPr>
        <p:txBody>
          <a:bodyPr wrap="square" rtlCol="0">
            <a:spAutoFit/>
          </a:bodyPr>
          <a:lstStyle/>
          <a:p>
            <a:r>
              <a:rPr lang="nl-NL" sz="2800" dirty="0">
                <a:solidFill>
                  <a:schemeClr val="bg1"/>
                </a:solidFill>
              </a:rPr>
              <a:t>De Openbare Geestelijke Gezondheidszorg (OGGZ) richt zich op sociaal kwetsbare mensen die zorg en/of hulp nodig hebben, maar dit niet krijgen.</a:t>
            </a:r>
          </a:p>
          <a:p>
            <a:endParaRPr lang="nl-NL" sz="2800" dirty="0">
              <a:solidFill>
                <a:schemeClr val="bg1"/>
              </a:solidFill>
            </a:endParaRPr>
          </a:p>
          <a:p>
            <a:r>
              <a:rPr lang="nl-NL" sz="2800" dirty="0">
                <a:solidFill>
                  <a:schemeClr val="bg1"/>
                </a:solidFill>
              </a:rPr>
              <a:t>De OGGZ spreekt over de </a:t>
            </a:r>
            <a:r>
              <a:rPr lang="nl-NL" sz="2800" b="1" dirty="0">
                <a:solidFill>
                  <a:schemeClr val="bg1"/>
                </a:solidFill>
              </a:rPr>
              <a:t>‘nieuwe daklozen’</a:t>
            </a:r>
            <a:r>
              <a:rPr lang="nl-NL" sz="2800" dirty="0">
                <a:solidFill>
                  <a:schemeClr val="bg1"/>
                </a:solidFill>
              </a:rPr>
              <a:t>.</a:t>
            </a:r>
          </a:p>
          <a:p>
            <a:r>
              <a:rPr lang="nl-NL" sz="2800" dirty="0">
                <a:solidFill>
                  <a:schemeClr val="bg1"/>
                </a:solidFill>
              </a:rPr>
              <a:t>Wat zullen zij daarmee bedoelen?</a:t>
            </a:r>
          </a:p>
        </p:txBody>
      </p:sp>
    </p:spTree>
    <p:extLst>
      <p:ext uri="{BB962C8B-B14F-4D97-AF65-F5344CB8AC3E}">
        <p14:creationId xmlns:p14="http://schemas.microsoft.com/office/powerpoint/2010/main" val="1516133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Thuis- en daklozen</a:t>
            </a:r>
          </a:p>
        </p:txBody>
      </p:sp>
      <p:sp>
        <p:nvSpPr>
          <p:cNvPr id="4" name="Rechthoek 3">
            <a:extLst>
              <a:ext uri="{FF2B5EF4-FFF2-40B4-BE49-F238E27FC236}">
                <a16:creationId xmlns:a16="http://schemas.microsoft.com/office/drawing/2014/main" id="{3FFF999B-2BB1-41D6-8F09-49C61E005452}"/>
              </a:ext>
            </a:extLst>
          </p:cNvPr>
          <p:cNvSpPr/>
          <p:nvPr/>
        </p:nvSpPr>
        <p:spPr>
          <a:xfrm>
            <a:off x="729176" y="1519312"/>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125593" y="1925660"/>
            <a:ext cx="9631323" cy="4401205"/>
          </a:xfrm>
          <a:prstGeom prst="rect">
            <a:avLst/>
          </a:prstGeom>
          <a:noFill/>
        </p:spPr>
        <p:txBody>
          <a:bodyPr wrap="square" rtlCol="0">
            <a:spAutoFit/>
          </a:bodyPr>
          <a:lstStyle/>
          <a:p>
            <a:r>
              <a:rPr lang="nl-NL" sz="2800" b="1" dirty="0">
                <a:solidFill>
                  <a:schemeClr val="bg1"/>
                </a:solidFill>
              </a:rPr>
              <a:t>Tip:</a:t>
            </a:r>
            <a:endParaRPr lang="nl-NL" sz="2800" dirty="0">
              <a:solidFill>
                <a:schemeClr val="bg1"/>
              </a:solidFill>
            </a:endParaRPr>
          </a:p>
          <a:p>
            <a:r>
              <a:rPr lang="nl-NL" sz="2800" dirty="0">
                <a:solidFill>
                  <a:schemeClr val="bg1"/>
                </a:solidFill>
              </a:rPr>
              <a:t>- Check de website van Stichting Straatwijs Groningen:</a:t>
            </a:r>
          </a:p>
          <a:p>
            <a:r>
              <a:rPr lang="nl-NL" sz="2800" dirty="0">
                <a:solidFill>
                  <a:schemeClr val="bg1"/>
                </a:solidFill>
                <a:hlinkClick r:id="rId3"/>
              </a:rPr>
              <a:t>www.straatwijs.com</a:t>
            </a:r>
            <a:endParaRPr lang="nl-NL" sz="2800" dirty="0">
              <a:solidFill>
                <a:schemeClr val="bg1"/>
              </a:solidFill>
            </a:endParaRPr>
          </a:p>
          <a:p>
            <a:endParaRPr lang="nl-NL" sz="2800" dirty="0">
              <a:solidFill>
                <a:schemeClr val="bg1"/>
              </a:solidFill>
            </a:endParaRPr>
          </a:p>
          <a:p>
            <a:r>
              <a:rPr lang="nl-NL" sz="2800" dirty="0">
                <a:solidFill>
                  <a:schemeClr val="bg1"/>
                </a:solidFill>
              </a:rPr>
              <a:t>-Check de Facebook/Instagram van </a:t>
            </a:r>
          </a:p>
          <a:p>
            <a:r>
              <a:rPr lang="nl-NL" sz="2800" b="1" dirty="0">
                <a:solidFill>
                  <a:schemeClr val="bg1"/>
                </a:solidFill>
              </a:rPr>
              <a:t>Joram Krol.</a:t>
            </a:r>
          </a:p>
          <a:p>
            <a:r>
              <a:rPr lang="nl-NL" sz="2800" dirty="0">
                <a:solidFill>
                  <a:schemeClr val="bg1"/>
                </a:solidFill>
              </a:rPr>
              <a:t>Hij fotografeert o.a. mensen die dakloos </a:t>
            </a:r>
          </a:p>
          <a:p>
            <a:r>
              <a:rPr lang="nl-NL" sz="2800" dirty="0">
                <a:solidFill>
                  <a:schemeClr val="bg1"/>
                </a:solidFill>
              </a:rPr>
              <a:t>zijn op een bijzonder wijze.</a:t>
            </a:r>
          </a:p>
          <a:p>
            <a:endParaRPr lang="nl-NL" sz="2800" dirty="0">
              <a:solidFill>
                <a:schemeClr val="bg1"/>
              </a:solidFill>
            </a:endParaRPr>
          </a:p>
          <a:p>
            <a:endParaRPr lang="nl-NL" sz="2800" dirty="0">
              <a:solidFill>
                <a:schemeClr val="bg1"/>
              </a:solidFill>
            </a:endParaRPr>
          </a:p>
        </p:txBody>
      </p:sp>
      <p:pic>
        <p:nvPicPr>
          <p:cNvPr id="7" name="Afbeelding 6">
            <a:extLst>
              <a:ext uri="{FF2B5EF4-FFF2-40B4-BE49-F238E27FC236}">
                <a16:creationId xmlns:a16="http://schemas.microsoft.com/office/drawing/2014/main" id="{A4835FA1-AF49-4BFA-8AE2-209AF54C0217}"/>
              </a:ext>
            </a:extLst>
          </p:cNvPr>
          <p:cNvPicPr>
            <a:picLocks noChangeAspect="1"/>
          </p:cNvPicPr>
          <p:nvPr/>
        </p:nvPicPr>
        <p:blipFill>
          <a:blip r:embed="rId4"/>
          <a:stretch>
            <a:fillRect/>
          </a:stretch>
        </p:blipFill>
        <p:spPr>
          <a:xfrm>
            <a:off x="7291876" y="3429000"/>
            <a:ext cx="3861457" cy="2569624"/>
          </a:xfrm>
          <a:prstGeom prst="rect">
            <a:avLst/>
          </a:prstGeom>
        </p:spPr>
      </p:pic>
    </p:spTree>
    <p:extLst>
      <p:ext uri="{BB962C8B-B14F-4D97-AF65-F5344CB8AC3E}">
        <p14:creationId xmlns:p14="http://schemas.microsoft.com/office/powerpoint/2010/main" val="37831627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Autofit/>
          </a:bodyPr>
          <a:lstStyle/>
          <a:p>
            <a:r>
              <a:rPr lang="nl-NL" sz="2400" dirty="0"/>
              <a:t>Vaktijdschrift sociale problematiek</a:t>
            </a:r>
          </a:p>
        </p:txBody>
      </p:sp>
      <p:sp>
        <p:nvSpPr>
          <p:cNvPr id="4" name="Rechthoek 3">
            <a:extLst>
              <a:ext uri="{FF2B5EF4-FFF2-40B4-BE49-F238E27FC236}">
                <a16:creationId xmlns:a16="http://schemas.microsoft.com/office/drawing/2014/main" id="{3FFF999B-2BB1-41D6-8F09-49C61E005452}"/>
              </a:ext>
            </a:extLst>
          </p:cNvPr>
          <p:cNvSpPr/>
          <p:nvPr/>
        </p:nvSpPr>
        <p:spPr>
          <a:xfrm>
            <a:off x="1055075" y="1645920"/>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3" name="Tekstvak 2">
            <a:extLst>
              <a:ext uri="{FF2B5EF4-FFF2-40B4-BE49-F238E27FC236}">
                <a16:creationId xmlns:a16="http://schemas.microsoft.com/office/drawing/2014/main" id="{0153646B-4201-4260-B5FF-7ACC124286F8}"/>
              </a:ext>
            </a:extLst>
          </p:cNvPr>
          <p:cNvSpPr txBox="1"/>
          <p:nvPr/>
        </p:nvSpPr>
        <p:spPr>
          <a:xfrm>
            <a:off x="1866315" y="2533546"/>
            <a:ext cx="9270610" cy="3539430"/>
          </a:xfrm>
          <a:prstGeom prst="rect">
            <a:avLst/>
          </a:prstGeom>
          <a:noFill/>
        </p:spPr>
        <p:txBody>
          <a:bodyPr wrap="square" rtlCol="0">
            <a:spAutoFit/>
          </a:bodyPr>
          <a:lstStyle/>
          <a:p>
            <a:r>
              <a:rPr lang="nl-NL" sz="2800" b="1" dirty="0">
                <a:solidFill>
                  <a:schemeClr val="bg1"/>
                </a:solidFill>
              </a:rPr>
              <a:t>Aan de slag met de eindopdracht:</a:t>
            </a:r>
          </a:p>
          <a:p>
            <a:endParaRPr lang="nl-NL" sz="2800" dirty="0">
              <a:solidFill>
                <a:schemeClr val="bg1"/>
              </a:solidFill>
            </a:endParaRPr>
          </a:p>
          <a:p>
            <a:r>
              <a:rPr lang="nl-NL" sz="2800" dirty="0">
                <a:solidFill>
                  <a:schemeClr val="bg1"/>
                </a:solidFill>
              </a:rPr>
              <a:t>Ga in je groep aan de slag met het bedenken </a:t>
            </a:r>
          </a:p>
          <a:p>
            <a:r>
              <a:rPr lang="nl-NL" sz="2800" dirty="0">
                <a:solidFill>
                  <a:schemeClr val="bg1"/>
                </a:solidFill>
              </a:rPr>
              <a:t>van interviewvragen en het schrijven van </a:t>
            </a:r>
          </a:p>
          <a:p>
            <a:r>
              <a:rPr lang="nl-NL" sz="2800" dirty="0">
                <a:solidFill>
                  <a:schemeClr val="bg1"/>
                </a:solidFill>
              </a:rPr>
              <a:t>een artikel of vormgeven van jullie tijdschrift </a:t>
            </a:r>
          </a:p>
          <a:p>
            <a:r>
              <a:rPr lang="nl-NL" sz="2800" dirty="0">
                <a:solidFill>
                  <a:schemeClr val="bg1"/>
                </a:solidFill>
              </a:rPr>
              <a:t>(zie ook voorbeeld).</a:t>
            </a:r>
          </a:p>
          <a:p>
            <a:endParaRPr lang="nl-NL" sz="2800" dirty="0">
              <a:solidFill>
                <a:schemeClr val="bg1"/>
              </a:solidFill>
            </a:endParaRPr>
          </a:p>
          <a:p>
            <a:r>
              <a:rPr lang="nl-NL" sz="2800" dirty="0">
                <a:solidFill>
                  <a:schemeClr val="bg1"/>
                </a:solidFill>
              </a:rPr>
              <a:t>NB plan het interview in lesweek 5 (Examenweek)</a:t>
            </a:r>
          </a:p>
        </p:txBody>
      </p:sp>
      <p:pic>
        <p:nvPicPr>
          <p:cNvPr id="5" name="Afbeelding 4">
            <a:extLst>
              <a:ext uri="{FF2B5EF4-FFF2-40B4-BE49-F238E27FC236}">
                <a16:creationId xmlns:a16="http://schemas.microsoft.com/office/drawing/2014/main" id="{119D7027-4417-411B-9EF6-4C0674DD9C95}"/>
              </a:ext>
            </a:extLst>
          </p:cNvPr>
          <p:cNvPicPr>
            <a:picLocks noChangeAspect="1"/>
          </p:cNvPicPr>
          <p:nvPr/>
        </p:nvPicPr>
        <p:blipFill>
          <a:blip r:embed="rId3"/>
          <a:stretch>
            <a:fillRect/>
          </a:stretch>
        </p:blipFill>
        <p:spPr>
          <a:xfrm>
            <a:off x="8564151" y="1645920"/>
            <a:ext cx="2999492" cy="3084843"/>
          </a:xfrm>
          <a:prstGeom prst="rect">
            <a:avLst/>
          </a:prstGeom>
        </p:spPr>
      </p:pic>
      <p:sp>
        <p:nvSpPr>
          <p:cNvPr id="7" name="Ovaal 6">
            <a:extLst>
              <a:ext uri="{FF2B5EF4-FFF2-40B4-BE49-F238E27FC236}">
                <a16:creationId xmlns:a16="http://schemas.microsoft.com/office/drawing/2014/main" id="{32AB5969-CE18-4AAF-B910-33ED9D2E084C}"/>
              </a:ext>
            </a:extLst>
          </p:cNvPr>
          <p:cNvSpPr/>
          <p:nvPr/>
        </p:nvSpPr>
        <p:spPr>
          <a:xfrm>
            <a:off x="9198329" y="3827085"/>
            <a:ext cx="1298108" cy="138499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Tekstvak 7">
            <a:extLst>
              <a:ext uri="{FF2B5EF4-FFF2-40B4-BE49-F238E27FC236}">
                <a16:creationId xmlns:a16="http://schemas.microsoft.com/office/drawing/2014/main" id="{52E5AE64-A9D4-4ED5-B39D-EEE4F72C1A37}"/>
              </a:ext>
            </a:extLst>
          </p:cNvPr>
          <p:cNvSpPr txBox="1"/>
          <p:nvPr/>
        </p:nvSpPr>
        <p:spPr>
          <a:xfrm>
            <a:off x="9369082" y="4303261"/>
            <a:ext cx="956603" cy="369332"/>
          </a:xfrm>
          <a:prstGeom prst="rect">
            <a:avLst/>
          </a:prstGeom>
          <a:noFill/>
        </p:spPr>
        <p:txBody>
          <a:bodyPr wrap="square" rtlCol="0">
            <a:spAutoFit/>
          </a:bodyPr>
          <a:lstStyle/>
          <a:p>
            <a:r>
              <a:rPr lang="nl-NL" b="1" dirty="0">
                <a:solidFill>
                  <a:schemeClr val="bg1"/>
                </a:solidFill>
              </a:rPr>
              <a:t>45 min</a:t>
            </a:r>
          </a:p>
        </p:txBody>
      </p:sp>
    </p:spTree>
    <p:extLst>
      <p:ext uri="{BB962C8B-B14F-4D97-AF65-F5344CB8AC3E}">
        <p14:creationId xmlns:p14="http://schemas.microsoft.com/office/powerpoint/2010/main" val="40400300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Sociale problematiek</a:t>
            </a:r>
          </a:p>
        </p:txBody>
      </p:sp>
      <p:sp>
        <p:nvSpPr>
          <p:cNvPr id="4" name="Rechthoek 3">
            <a:extLst>
              <a:ext uri="{FF2B5EF4-FFF2-40B4-BE49-F238E27FC236}">
                <a16:creationId xmlns:a16="http://schemas.microsoft.com/office/drawing/2014/main" id="{3FFF999B-2BB1-41D6-8F09-49C61E005452}"/>
              </a:ext>
            </a:extLst>
          </p:cNvPr>
          <p:cNvSpPr/>
          <p:nvPr/>
        </p:nvSpPr>
        <p:spPr>
          <a:xfrm>
            <a:off x="2339925" y="1908313"/>
            <a:ext cx="8140147" cy="4245969"/>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3" name="Tekstvak 2">
            <a:extLst>
              <a:ext uri="{FF2B5EF4-FFF2-40B4-BE49-F238E27FC236}">
                <a16:creationId xmlns:a16="http://schemas.microsoft.com/office/drawing/2014/main" id="{0EDF40D4-F16F-4E09-BBE8-91ED05E82BE4}"/>
              </a:ext>
            </a:extLst>
          </p:cNvPr>
          <p:cNvSpPr txBox="1"/>
          <p:nvPr/>
        </p:nvSpPr>
        <p:spPr>
          <a:xfrm>
            <a:off x="2405484" y="1676806"/>
            <a:ext cx="8009027" cy="4708981"/>
          </a:xfrm>
          <a:prstGeom prst="rect">
            <a:avLst/>
          </a:prstGeom>
          <a:noFill/>
        </p:spPr>
        <p:txBody>
          <a:bodyPr wrap="square" rtlCol="0">
            <a:spAutoFit/>
          </a:bodyPr>
          <a:lstStyle/>
          <a:p>
            <a:pPr lvl="0" defTabSz="457200"/>
            <a:endParaRPr lang="nl-NL" sz="2400" dirty="0">
              <a:solidFill>
                <a:srgbClr val="000000"/>
              </a:solidFill>
              <a:latin typeface="Gill Sans MT" panose="020B0502020104020203"/>
            </a:endParaRPr>
          </a:p>
          <a:p>
            <a:pPr lvl="0" defTabSz="457200"/>
            <a:r>
              <a:rPr lang="nl-NL" sz="2400" dirty="0">
                <a:solidFill>
                  <a:srgbClr val="000000"/>
                </a:solidFill>
              </a:rPr>
              <a:t>Maak een </a:t>
            </a:r>
            <a:r>
              <a:rPr lang="nl-NL" sz="2400" b="1" dirty="0">
                <a:solidFill>
                  <a:srgbClr val="000000"/>
                </a:solidFill>
              </a:rPr>
              <a:t>tijdschrift</a:t>
            </a:r>
            <a:r>
              <a:rPr lang="nl-NL" sz="2400" dirty="0">
                <a:solidFill>
                  <a:srgbClr val="000000"/>
                </a:solidFill>
              </a:rPr>
              <a:t> over sociale problematiek. Het tijdschrift bevat de volgende onderdelen:</a:t>
            </a:r>
          </a:p>
          <a:p>
            <a:pPr lvl="0" defTabSz="457200"/>
            <a:endParaRPr lang="nl-NL" dirty="0">
              <a:solidFill>
                <a:srgbClr val="000000"/>
              </a:solidFill>
            </a:endParaRPr>
          </a:p>
          <a:p>
            <a:pPr lvl="0" defTabSz="457200"/>
            <a:r>
              <a:rPr lang="nl-NL" sz="2400" dirty="0">
                <a:solidFill>
                  <a:srgbClr val="000000"/>
                </a:solidFill>
              </a:rPr>
              <a:t>-2 artikelen over sociale problemen (met als doel informerend, amuserend of overtuigend).</a:t>
            </a:r>
          </a:p>
          <a:p>
            <a:pPr lvl="0" defTabSz="457200"/>
            <a:r>
              <a:rPr lang="nl-NL" sz="2400" dirty="0">
                <a:solidFill>
                  <a:srgbClr val="000000"/>
                </a:solidFill>
              </a:rPr>
              <a:t>-1 uitgewerkt interview met iemand uit het werkveld</a:t>
            </a:r>
          </a:p>
          <a:p>
            <a:pPr lvl="0" defTabSz="457200"/>
            <a:r>
              <a:rPr lang="nl-NL" sz="2400">
                <a:solidFill>
                  <a:srgbClr val="000000"/>
                </a:solidFill>
              </a:rPr>
              <a:t>-2 </a:t>
            </a:r>
            <a:r>
              <a:rPr lang="nl-NL" sz="2400" dirty="0">
                <a:solidFill>
                  <a:srgbClr val="000000"/>
                </a:solidFill>
              </a:rPr>
              <a:t>informerende items over een sociaal probleem gericht op methodiek, interventie of verdieping.</a:t>
            </a:r>
          </a:p>
          <a:p>
            <a:pPr lvl="0" defTabSz="457200"/>
            <a:r>
              <a:rPr lang="nl-NL" sz="2400" dirty="0">
                <a:solidFill>
                  <a:srgbClr val="000000"/>
                </a:solidFill>
              </a:rPr>
              <a:t>-2 creatieve items zoals een gedicht, tekening of puzzel over sociale problematiek.</a:t>
            </a:r>
          </a:p>
          <a:p>
            <a:pPr lvl="0" defTabSz="457200"/>
            <a:r>
              <a:rPr lang="nl-NL" sz="2400" i="1" dirty="0">
                <a:solidFill>
                  <a:srgbClr val="000000"/>
                </a:solidFill>
              </a:rPr>
              <a:t>Facultatief: 1 innovatief item over sociale problematiek.</a:t>
            </a:r>
          </a:p>
          <a:p>
            <a:pPr lvl="0" defTabSz="457200"/>
            <a:endParaRPr kumimoji="0" lang="nl-NL"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4281024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Sociale problematiek </a:t>
            </a:r>
          </a:p>
        </p:txBody>
      </p:sp>
      <p:sp>
        <p:nvSpPr>
          <p:cNvPr id="4" name="Rechthoek 3">
            <a:extLst>
              <a:ext uri="{FF2B5EF4-FFF2-40B4-BE49-F238E27FC236}">
                <a16:creationId xmlns:a16="http://schemas.microsoft.com/office/drawing/2014/main" id="{3FFF999B-2BB1-41D6-8F09-49C61E005452}"/>
              </a:ext>
            </a:extLst>
          </p:cNvPr>
          <p:cNvSpPr/>
          <p:nvPr/>
        </p:nvSpPr>
        <p:spPr>
          <a:xfrm>
            <a:off x="923601" y="1519313"/>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739349" y="3429000"/>
            <a:ext cx="9917900" cy="954107"/>
          </a:xfrm>
          <a:prstGeom prst="rect">
            <a:avLst/>
          </a:prstGeom>
          <a:noFill/>
        </p:spPr>
        <p:txBody>
          <a:bodyPr wrap="square" rtlCol="0">
            <a:spAutoFit/>
          </a:bodyPr>
          <a:lstStyle/>
          <a:p>
            <a:r>
              <a:rPr lang="nl-NL" sz="2800" dirty="0">
                <a:solidFill>
                  <a:schemeClr val="bg1"/>
                </a:solidFill>
              </a:rPr>
              <a:t>Wat is ook alweer de definitie van sociale problematiek?</a:t>
            </a:r>
          </a:p>
          <a:p>
            <a:endParaRPr lang="nl-NL" sz="2800" dirty="0">
              <a:solidFill>
                <a:schemeClr val="bg1"/>
              </a:solidFill>
            </a:endParaRPr>
          </a:p>
        </p:txBody>
      </p:sp>
    </p:spTree>
    <p:extLst>
      <p:ext uri="{BB962C8B-B14F-4D97-AF65-F5344CB8AC3E}">
        <p14:creationId xmlns:p14="http://schemas.microsoft.com/office/powerpoint/2010/main" val="1778087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Sociale problematiek</a:t>
            </a:r>
          </a:p>
        </p:txBody>
      </p:sp>
      <p:sp>
        <p:nvSpPr>
          <p:cNvPr id="4" name="Rechthoek 3">
            <a:extLst>
              <a:ext uri="{FF2B5EF4-FFF2-40B4-BE49-F238E27FC236}">
                <a16:creationId xmlns:a16="http://schemas.microsoft.com/office/drawing/2014/main" id="{3FFF999B-2BB1-41D6-8F09-49C61E005452}"/>
              </a:ext>
            </a:extLst>
          </p:cNvPr>
          <p:cNvSpPr/>
          <p:nvPr/>
        </p:nvSpPr>
        <p:spPr>
          <a:xfrm>
            <a:off x="923601" y="1560712"/>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617784" y="3059667"/>
            <a:ext cx="9786246" cy="2277547"/>
          </a:xfrm>
          <a:prstGeom prst="rect">
            <a:avLst/>
          </a:prstGeom>
          <a:noFill/>
        </p:spPr>
        <p:txBody>
          <a:bodyPr wrap="square" rtlCol="0">
            <a:spAutoFit/>
          </a:bodyPr>
          <a:lstStyle/>
          <a:p>
            <a:r>
              <a:rPr lang="nl-NL" sz="3200" b="1" dirty="0">
                <a:solidFill>
                  <a:schemeClr val="bg1"/>
                </a:solidFill>
              </a:rPr>
              <a:t>Sociale problematiek </a:t>
            </a:r>
            <a:r>
              <a:rPr lang="nl-NL" sz="3200" dirty="0">
                <a:solidFill>
                  <a:schemeClr val="bg1"/>
                </a:solidFill>
              </a:rPr>
              <a:t>is gedrag van een persoon dat door grote groepen mensen als een probleem wordt gezien.</a:t>
            </a:r>
          </a:p>
          <a:p>
            <a:endParaRPr lang="nl-NL" sz="2800" dirty="0">
              <a:solidFill>
                <a:schemeClr val="bg1"/>
              </a:solidFill>
            </a:endParaRPr>
          </a:p>
          <a:p>
            <a:r>
              <a:rPr lang="nl-NL" dirty="0">
                <a:solidFill>
                  <a:schemeClr val="bg1"/>
                </a:solidFill>
              </a:rPr>
              <a:t>MZ 2 thema 6.1 </a:t>
            </a:r>
            <a:r>
              <a:rPr lang="nl-NL" dirty="0" err="1">
                <a:solidFill>
                  <a:schemeClr val="bg1"/>
                </a:solidFill>
              </a:rPr>
              <a:t>blz</a:t>
            </a:r>
            <a:r>
              <a:rPr lang="nl-NL" dirty="0">
                <a:solidFill>
                  <a:schemeClr val="bg1"/>
                </a:solidFill>
              </a:rPr>
              <a:t> 114</a:t>
            </a:r>
          </a:p>
        </p:txBody>
      </p:sp>
    </p:spTree>
    <p:extLst>
      <p:ext uri="{BB962C8B-B14F-4D97-AF65-F5344CB8AC3E}">
        <p14:creationId xmlns:p14="http://schemas.microsoft.com/office/powerpoint/2010/main" val="3486646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Sociale problematiek</a:t>
            </a:r>
          </a:p>
        </p:txBody>
      </p:sp>
      <p:sp>
        <p:nvSpPr>
          <p:cNvPr id="4" name="Rechthoek 3">
            <a:extLst>
              <a:ext uri="{FF2B5EF4-FFF2-40B4-BE49-F238E27FC236}">
                <a16:creationId xmlns:a16="http://schemas.microsoft.com/office/drawing/2014/main" id="{3FFF999B-2BB1-41D6-8F09-49C61E005452}"/>
              </a:ext>
            </a:extLst>
          </p:cNvPr>
          <p:cNvSpPr/>
          <p:nvPr/>
        </p:nvSpPr>
        <p:spPr>
          <a:xfrm>
            <a:off x="729176" y="1519312"/>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646098" y="3387599"/>
            <a:ext cx="9631323" cy="523220"/>
          </a:xfrm>
          <a:prstGeom prst="rect">
            <a:avLst/>
          </a:prstGeom>
          <a:noFill/>
        </p:spPr>
        <p:txBody>
          <a:bodyPr wrap="square" rtlCol="0">
            <a:spAutoFit/>
          </a:bodyPr>
          <a:lstStyle/>
          <a:p>
            <a:r>
              <a:rPr lang="nl-NL" sz="2800" b="1" dirty="0">
                <a:solidFill>
                  <a:schemeClr val="bg1"/>
                </a:solidFill>
              </a:rPr>
              <a:t>Welke thema’s hebben we tot nog toe behandeld?</a:t>
            </a:r>
            <a:endParaRPr lang="nl-NL" sz="2800" dirty="0">
              <a:solidFill>
                <a:schemeClr val="bg1"/>
              </a:solidFill>
            </a:endParaRPr>
          </a:p>
        </p:txBody>
      </p:sp>
    </p:spTree>
    <p:extLst>
      <p:ext uri="{BB962C8B-B14F-4D97-AF65-F5344CB8AC3E}">
        <p14:creationId xmlns:p14="http://schemas.microsoft.com/office/powerpoint/2010/main" val="2775598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Sociale problematiek</a:t>
            </a:r>
          </a:p>
        </p:txBody>
      </p:sp>
      <p:sp>
        <p:nvSpPr>
          <p:cNvPr id="4" name="Rechthoek 3">
            <a:extLst>
              <a:ext uri="{FF2B5EF4-FFF2-40B4-BE49-F238E27FC236}">
                <a16:creationId xmlns:a16="http://schemas.microsoft.com/office/drawing/2014/main" id="{3FFF999B-2BB1-41D6-8F09-49C61E005452}"/>
              </a:ext>
            </a:extLst>
          </p:cNvPr>
          <p:cNvSpPr/>
          <p:nvPr/>
        </p:nvSpPr>
        <p:spPr>
          <a:xfrm>
            <a:off x="729176" y="1519312"/>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603895" y="2675020"/>
            <a:ext cx="9631323" cy="3539430"/>
          </a:xfrm>
          <a:prstGeom prst="rect">
            <a:avLst/>
          </a:prstGeom>
          <a:noFill/>
        </p:spPr>
        <p:txBody>
          <a:bodyPr wrap="square" rtlCol="0">
            <a:spAutoFit/>
          </a:bodyPr>
          <a:lstStyle/>
          <a:p>
            <a:r>
              <a:rPr lang="nl-NL" sz="2800" b="1" dirty="0">
                <a:solidFill>
                  <a:schemeClr val="bg1"/>
                </a:solidFill>
              </a:rPr>
              <a:t>Welke thema’s hebben we tot nog toe behandeld?</a:t>
            </a:r>
          </a:p>
          <a:p>
            <a:endParaRPr lang="nl-NL" sz="2800" b="1" dirty="0">
              <a:solidFill>
                <a:schemeClr val="bg1"/>
              </a:solidFill>
            </a:endParaRPr>
          </a:p>
          <a:p>
            <a:r>
              <a:rPr lang="nl-NL" sz="2800" b="1" dirty="0">
                <a:solidFill>
                  <a:schemeClr val="bg1"/>
                </a:solidFill>
              </a:rPr>
              <a:t>	-gevolgen van sociale problematiek </a:t>
            </a:r>
            <a:r>
              <a:rPr lang="nl-NL" sz="2800" dirty="0">
                <a:solidFill>
                  <a:schemeClr val="bg1"/>
                </a:solidFill>
              </a:rPr>
              <a:t>(les 1)</a:t>
            </a:r>
          </a:p>
          <a:p>
            <a:r>
              <a:rPr lang="nl-NL" sz="2800" b="1" dirty="0">
                <a:solidFill>
                  <a:schemeClr val="bg1"/>
                </a:solidFill>
              </a:rPr>
              <a:t>	</a:t>
            </a:r>
          </a:p>
          <a:p>
            <a:r>
              <a:rPr lang="nl-NL" sz="2800" b="1" dirty="0">
                <a:solidFill>
                  <a:schemeClr val="bg1"/>
                </a:solidFill>
              </a:rPr>
              <a:t>	-armoede </a:t>
            </a:r>
            <a:r>
              <a:rPr lang="nl-NL" sz="2800" dirty="0">
                <a:solidFill>
                  <a:schemeClr val="bg1"/>
                </a:solidFill>
              </a:rPr>
              <a:t>(les 2)</a:t>
            </a:r>
          </a:p>
          <a:p>
            <a:endParaRPr lang="nl-NL" sz="2800" b="1" dirty="0">
              <a:solidFill>
                <a:schemeClr val="bg1"/>
              </a:solidFill>
            </a:endParaRPr>
          </a:p>
          <a:p>
            <a:r>
              <a:rPr lang="nl-NL" sz="2800" b="1" dirty="0">
                <a:solidFill>
                  <a:schemeClr val="bg1"/>
                </a:solidFill>
              </a:rPr>
              <a:t>	-laaggeletterdheid </a:t>
            </a:r>
            <a:r>
              <a:rPr lang="nl-NL" sz="2800" dirty="0">
                <a:solidFill>
                  <a:schemeClr val="bg1"/>
                </a:solidFill>
              </a:rPr>
              <a:t>(les 3)</a:t>
            </a:r>
          </a:p>
          <a:p>
            <a:endParaRPr lang="nl-NL" sz="2800" dirty="0">
              <a:solidFill>
                <a:schemeClr val="bg1"/>
              </a:solidFill>
            </a:endParaRPr>
          </a:p>
        </p:txBody>
      </p:sp>
    </p:spTree>
    <p:extLst>
      <p:ext uri="{BB962C8B-B14F-4D97-AF65-F5344CB8AC3E}">
        <p14:creationId xmlns:p14="http://schemas.microsoft.com/office/powerpoint/2010/main" val="3946415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7 levensgebieden</a:t>
            </a:r>
          </a:p>
        </p:txBody>
      </p:sp>
      <p:sp>
        <p:nvSpPr>
          <p:cNvPr id="4" name="Rechthoek 3">
            <a:extLst>
              <a:ext uri="{FF2B5EF4-FFF2-40B4-BE49-F238E27FC236}">
                <a16:creationId xmlns:a16="http://schemas.microsoft.com/office/drawing/2014/main" id="{3FFF999B-2BB1-41D6-8F09-49C61E005452}"/>
              </a:ext>
            </a:extLst>
          </p:cNvPr>
          <p:cNvSpPr/>
          <p:nvPr/>
        </p:nvSpPr>
        <p:spPr>
          <a:xfrm>
            <a:off x="729176" y="1519312"/>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2560677" y="2956712"/>
            <a:ext cx="9631323" cy="954107"/>
          </a:xfrm>
          <a:prstGeom prst="rect">
            <a:avLst/>
          </a:prstGeom>
          <a:noFill/>
        </p:spPr>
        <p:txBody>
          <a:bodyPr wrap="square" rtlCol="0">
            <a:spAutoFit/>
          </a:bodyPr>
          <a:lstStyle/>
          <a:p>
            <a:endParaRPr lang="nl-NL" sz="2800" dirty="0">
              <a:solidFill>
                <a:schemeClr val="bg1"/>
              </a:solidFill>
            </a:endParaRPr>
          </a:p>
          <a:p>
            <a:r>
              <a:rPr lang="nl-NL" sz="2800" b="1" dirty="0">
                <a:solidFill>
                  <a:schemeClr val="bg1"/>
                </a:solidFill>
              </a:rPr>
              <a:t>Welke 7 levensgebieden kun je onderscheiden?</a:t>
            </a:r>
            <a:endParaRPr lang="nl-NL" sz="2800" dirty="0">
              <a:solidFill>
                <a:schemeClr val="bg1"/>
              </a:solidFill>
            </a:endParaRPr>
          </a:p>
        </p:txBody>
      </p:sp>
    </p:spTree>
    <p:extLst>
      <p:ext uri="{BB962C8B-B14F-4D97-AF65-F5344CB8AC3E}">
        <p14:creationId xmlns:p14="http://schemas.microsoft.com/office/powerpoint/2010/main" val="527765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7 levensgebieden</a:t>
            </a:r>
          </a:p>
        </p:txBody>
      </p:sp>
      <p:sp>
        <p:nvSpPr>
          <p:cNvPr id="4" name="Rechthoek 3">
            <a:extLst>
              <a:ext uri="{FF2B5EF4-FFF2-40B4-BE49-F238E27FC236}">
                <a16:creationId xmlns:a16="http://schemas.microsoft.com/office/drawing/2014/main" id="{3FFF999B-2BB1-41D6-8F09-49C61E005452}"/>
              </a:ext>
            </a:extLst>
          </p:cNvPr>
          <p:cNvSpPr/>
          <p:nvPr/>
        </p:nvSpPr>
        <p:spPr>
          <a:xfrm>
            <a:off x="729176" y="1519312"/>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491533" y="1799258"/>
            <a:ext cx="9631323" cy="4401205"/>
          </a:xfrm>
          <a:prstGeom prst="rect">
            <a:avLst/>
          </a:prstGeom>
          <a:noFill/>
        </p:spPr>
        <p:txBody>
          <a:bodyPr wrap="square" rtlCol="0">
            <a:spAutoFit/>
          </a:bodyPr>
          <a:lstStyle/>
          <a:p>
            <a:endParaRPr lang="nl-NL" sz="2800" dirty="0">
              <a:solidFill>
                <a:schemeClr val="bg1"/>
              </a:solidFill>
            </a:endParaRPr>
          </a:p>
          <a:p>
            <a:r>
              <a:rPr lang="nl-NL" sz="2800" b="1" dirty="0">
                <a:solidFill>
                  <a:schemeClr val="bg1"/>
                </a:solidFill>
              </a:rPr>
              <a:t>1. Zingeving</a:t>
            </a:r>
          </a:p>
          <a:p>
            <a:r>
              <a:rPr lang="nl-NL" sz="2800" b="1" dirty="0">
                <a:solidFill>
                  <a:schemeClr val="bg1"/>
                </a:solidFill>
              </a:rPr>
              <a:t>2. Wonen</a:t>
            </a:r>
          </a:p>
          <a:p>
            <a:r>
              <a:rPr lang="nl-NL" sz="2800" b="1" dirty="0">
                <a:solidFill>
                  <a:schemeClr val="bg1"/>
                </a:solidFill>
              </a:rPr>
              <a:t>3. Financiën</a:t>
            </a:r>
          </a:p>
          <a:p>
            <a:r>
              <a:rPr lang="nl-NL" sz="2800" b="1" dirty="0">
                <a:solidFill>
                  <a:schemeClr val="bg1"/>
                </a:solidFill>
              </a:rPr>
              <a:t>4. Sociale relaties</a:t>
            </a:r>
          </a:p>
          <a:p>
            <a:r>
              <a:rPr lang="nl-NL" sz="2800" b="1" dirty="0">
                <a:solidFill>
                  <a:schemeClr val="bg1"/>
                </a:solidFill>
              </a:rPr>
              <a:t>5. Lichamelijke gezondheid</a:t>
            </a:r>
          </a:p>
          <a:p>
            <a:r>
              <a:rPr lang="nl-NL" sz="2800" b="1" dirty="0">
                <a:solidFill>
                  <a:schemeClr val="bg1"/>
                </a:solidFill>
              </a:rPr>
              <a:t>6. Psychische gezondheid</a:t>
            </a:r>
          </a:p>
          <a:p>
            <a:r>
              <a:rPr lang="nl-NL" sz="2800" b="1" dirty="0">
                <a:solidFill>
                  <a:schemeClr val="bg1"/>
                </a:solidFill>
              </a:rPr>
              <a:t>7. Werk en activiteiten</a:t>
            </a:r>
          </a:p>
          <a:p>
            <a:endParaRPr lang="nl-NL" sz="2800" b="1" dirty="0">
              <a:solidFill>
                <a:schemeClr val="bg1"/>
              </a:solidFill>
            </a:endParaRPr>
          </a:p>
          <a:p>
            <a:r>
              <a:rPr lang="nl-NL" sz="2400" dirty="0">
                <a:solidFill>
                  <a:schemeClr val="bg1"/>
                </a:solidFill>
              </a:rPr>
              <a:t>Bron: </a:t>
            </a:r>
            <a:r>
              <a:rPr lang="nl-NL" sz="2400" dirty="0" err="1">
                <a:solidFill>
                  <a:schemeClr val="bg1"/>
                </a:solidFill>
              </a:rPr>
              <a:t>Movisie</a:t>
            </a:r>
            <a:r>
              <a:rPr lang="nl-NL" sz="2400" dirty="0">
                <a:solidFill>
                  <a:schemeClr val="bg1"/>
                </a:solidFill>
              </a:rPr>
              <a:t> – Leefgebiedenwijzer (2016)</a:t>
            </a:r>
          </a:p>
        </p:txBody>
      </p:sp>
      <p:pic>
        <p:nvPicPr>
          <p:cNvPr id="3" name="Afbeelding 2">
            <a:extLst>
              <a:ext uri="{FF2B5EF4-FFF2-40B4-BE49-F238E27FC236}">
                <a16:creationId xmlns:a16="http://schemas.microsoft.com/office/drawing/2014/main" id="{D368837D-320C-40DF-9527-F7A0621EF36D}"/>
              </a:ext>
            </a:extLst>
          </p:cNvPr>
          <p:cNvPicPr>
            <a:picLocks noChangeAspect="1"/>
          </p:cNvPicPr>
          <p:nvPr/>
        </p:nvPicPr>
        <p:blipFill>
          <a:blip r:embed="rId3"/>
          <a:stretch>
            <a:fillRect/>
          </a:stretch>
        </p:blipFill>
        <p:spPr>
          <a:xfrm>
            <a:off x="8004892" y="2090663"/>
            <a:ext cx="2695575" cy="3248025"/>
          </a:xfrm>
          <a:prstGeom prst="rect">
            <a:avLst/>
          </a:prstGeom>
        </p:spPr>
      </p:pic>
    </p:spTree>
    <p:extLst>
      <p:ext uri="{BB962C8B-B14F-4D97-AF65-F5344CB8AC3E}">
        <p14:creationId xmlns:p14="http://schemas.microsoft.com/office/powerpoint/2010/main" val="3270708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Thuis- en daklozen</a:t>
            </a:r>
          </a:p>
        </p:txBody>
      </p:sp>
      <p:sp>
        <p:nvSpPr>
          <p:cNvPr id="4" name="Rechthoek 3">
            <a:extLst>
              <a:ext uri="{FF2B5EF4-FFF2-40B4-BE49-F238E27FC236}">
                <a16:creationId xmlns:a16="http://schemas.microsoft.com/office/drawing/2014/main" id="{3FFF999B-2BB1-41D6-8F09-49C61E005452}"/>
              </a:ext>
            </a:extLst>
          </p:cNvPr>
          <p:cNvSpPr/>
          <p:nvPr/>
        </p:nvSpPr>
        <p:spPr>
          <a:xfrm>
            <a:off x="729176" y="1519312"/>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406947" y="2230145"/>
            <a:ext cx="9631323" cy="4401205"/>
          </a:xfrm>
          <a:prstGeom prst="rect">
            <a:avLst/>
          </a:prstGeom>
          <a:noFill/>
        </p:spPr>
        <p:txBody>
          <a:bodyPr wrap="square" rtlCol="0">
            <a:spAutoFit/>
          </a:bodyPr>
          <a:lstStyle/>
          <a:p>
            <a:endParaRPr lang="nl-NL" sz="2800" dirty="0">
              <a:solidFill>
                <a:schemeClr val="bg1"/>
              </a:solidFill>
            </a:endParaRPr>
          </a:p>
          <a:p>
            <a:r>
              <a:rPr lang="nl-NL" sz="2800" dirty="0">
                <a:solidFill>
                  <a:schemeClr val="bg1"/>
                </a:solidFill>
              </a:rPr>
              <a:t>Wat nou als je het mis gaat op het gebied van het </a:t>
            </a:r>
            <a:r>
              <a:rPr lang="nl-NL" sz="2800" b="1" dirty="0">
                <a:solidFill>
                  <a:schemeClr val="bg1"/>
                </a:solidFill>
              </a:rPr>
              <a:t>levensgebied WONEN? </a:t>
            </a:r>
          </a:p>
          <a:p>
            <a:endParaRPr lang="nl-NL" sz="2800" dirty="0">
              <a:solidFill>
                <a:schemeClr val="bg1"/>
              </a:solidFill>
            </a:endParaRPr>
          </a:p>
          <a:p>
            <a:r>
              <a:rPr lang="nl-NL" sz="2800" dirty="0">
                <a:solidFill>
                  <a:schemeClr val="bg1"/>
                </a:solidFill>
              </a:rPr>
              <a:t>Je hebt geen huis meer om in te wonen, je bent uit je huis gezet of … door andere problemen leef je op straat.</a:t>
            </a:r>
          </a:p>
          <a:p>
            <a:endParaRPr lang="nl-NL" sz="2800" dirty="0">
              <a:solidFill>
                <a:schemeClr val="bg1"/>
              </a:solidFill>
            </a:endParaRPr>
          </a:p>
          <a:p>
            <a:r>
              <a:rPr lang="nl-NL" sz="2800" dirty="0">
                <a:solidFill>
                  <a:schemeClr val="bg1"/>
                </a:solidFill>
              </a:rPr>
              <a:t>Dan ben je zogeheten THUIS- OF DAKLOOS…</a:t>
            </a:r>
          </a:p>
          <a:p>
            <a:endParaRPr lang="nl-NL" sz="2800" dirty="0">
              <a:solidFill>
                <a:schemeClr val="bg1"/>
              </a:solidFill>
            </a:endParaRPr>
          </a:p>
          <a:p>
            <a:endParaRPr lang="nl-NL" sz="2800" dirty="0">
              <a:solidFill>
                <a:schemeClr val="bg1"/>
              </a:solidFill>
            </a:endParaRPr>
          </a:p>
        </p:txBody>
      </p:sp>
    </p:spTree>
    <p:extLst>
      <p:ext uri="{BB962C8B-B14F-4D97-AF65-F5344CB8AC3E}">
        <p14:creationId xmlns:p14="http://schemas.microsoft.com/office/powerpoint/2010/main" val="314988648"/>
      </p:ext>
    </p:extLst>
  </p:cSld>
  <p:clrMapOvr>
    <a:masterClrMapping/>
  </p:clrMapOvr>
</p:sld>
</file>

<file path=ppt/theme/theme1.xml><?xml version="1.0" encoding="utf-8"?>
<a:theme xmlns:a="http://schemas.openxmlformats.org/drawingml/2006/main" name="Pakket">
  <a:themeElements>
    <a:clrScheme name="Parcel">
      <a:dk1>
        <a:srgbClr val="000000"/>
      </a:dk1>
      <a:lt1>
        <a:srgbClr val="FFFFFF"/>
      </a:lt1>
      <a:dk2>
        <a:srgbClr val="635D4D"/>
      </a:dk2>
      <a:lt2>
        <a:srgbClr val="D8D6BA"/>
      </a:lt2>
      <a:accent1>
        <a:srgbClr val="9CBEBD"/>
      </a:accent1>
      <a:accent2>
        <a:srgbClr val="D2CB6C"/>
      </a:accent2>
      <a:accent3>
        <a:srgbClr val="9D9A93"/>
      </a:accent3>
      <a:accent4>
        <a:srgbClr val="C89F5D"/>
      </a:accent4>
      <a:accent5>
        <a:srgbClr val="A9A57C"/>
      </a:accent5>
      <a:accent6>
        <a:srgbClr val="95A39D"/>
      </a:accent6>
      <a:hlink>
        <a:srgbClr val="D25814"/>
      </a:hlink>
      <a:folHlink>
        <a:srgbClr val="849A0A"/>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0BDC4BB7-8AF9-46FD-8C32-AB93AC9C410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495</TotalTime>
  <Words>1389</Words>
  <Application>Microsoft Office PowerPoint</Application>
  <PresentationFormat>Breedbeeld</PresentationFormat>
  <Paragraphs>266</Paragraphs>
  <Slides>23</Slides>
  <Notes>21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23</vt:i4>
      </vt:variant>
    </vt:vector>
  </HeadingPairs>
  <TitlesOfParts>
    <vt:vector size="27" baseType="lpstr">
      <vt:lpstr>Arial</vt:lpstr>
      <vt:lpstr>Calibri</vt:lpstr>
      <vt:lpstr>Gill Sans MT</vt:lpstr>
      <vt:lpstr>Pakket</vt:lpstr>
      <vt:lpstr>Sociale problematiek –  thuis- en daklozen</vt:lpstr>
      <vt:lpstr>Sociale problematiek</vt:lpstr>
      <vt:lpstr>Sociale problematiek </vt:lpstr>
      <vt:lpstr>Sociale problematiek</vt:lpstr>
      <vt:lpstr>Sociale problematiek</vt:lpstr>
      <vt:lpstr>Sociale problematiek</vt:lpstr>
      <vt:lpstr>7 levensgebieden</vt:lpstr>
      <vt:lpstr>7 levensgebieden</vt:lpstr>
      <vt:lpstr>Thuis- en daklozen</vt:lpstr>
      <vt:lpstr>Thuis- en daklozen</vt:lpstr>
      <vt:lpstr>Thuis- en daklozen</vt:lpstr>
      <vt:lpstr>Thuis- en daklozen</vt:lpstr>
      <vt:lpstr>Thuis- en daklozen</vt:lpstr>
      <vt:lpstr>Thuis- en daklozen</vt:lpstr>
      <vt:lpstr>Thuis- en daklozen</vt:lpstr>
      <vt:lpstr>Thuis- en daklozen</vt:lpstr>
      <vt:lpstr>Thuis- en daklozen</vt:lpstr>
      <vt:lpstr>Thuis- en daklozen</vt:lpstr>
      <vt:lpstr>Thuis- en daklozen</vt:lpstr>
      <vt:lpstr>Thuis- en daklozen</vt:lpstr>
      <vt:lpstr>Thuis- en daklozen</vt:lpstr>
      <vt:lpstr>Vaktijdschrift sociale problematiek</vt:lpstr>
      <vt:lpstr>Sociale problematiek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Sociale problematiek</dc:title>
  <dc:creator>Mariëlle  Huisman</dc:creator>
  <cp:lastModifiedBy>Mariëlle  Huisman</cp:lastModifiedBy>
  <cp:revision>2</cp:revision>
  <dcterms:created xsi:type="dcterms:W3CDTF">2019-05-12T10:55:35Z</dcterms:created>
  <dcterms:modified xsi:type="dcterms:W3CDTF">2019-11-04T12:50:34Z</dcterms:modified>
</cp:coreProperties>
</file>